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8" r:id="rId2"/>
    <p:sldId id="330" r:id="rId3"/>
    <p:sldId id="441" r:id="rId4"/>
    <p:sldId id="329" r:id="rId5"/>
    <p:sldId id="290" r:id="rId6"/>
    <p:sldId id="291" r:id="rId7"/>
    <p:sldId id="360" r:id="rId8"/>
    <p:sldId id="371" r:id="rId9"/>
    <p:sldId id="300" r:id="rId10"/>
    <p:sldId id="301" r:id="rId11"/>
    <p:sldId id="423" r:id="rId12"/>
    <p:sldId id="465" r:id="rId13"/>
    <p:sldId id="303" r:id="rId14"/>
    <p:sldId id="399" r:id="rId15"/>
    <p:sldId id="292" r:id="rId16"/>
    <p:sldId id="293" r:id="rId17"/>
    <p:sldId id="295" r:id="rId18"/>
    <p:sldId id="268" r:id="rId19"/>
    <p:sldId id="375" r:id="rId20"/>
    <p:sldId id="408" r:id="rId21"/>
    <p:sldId id="439" r:id="rId22"/>
    <p:sldId id="418" r:id="rId23"/>
    <p:sldId id="449" r:id="rId24"/>
    <p:sldId id="442" r:id="rId25"/>
    <p:sldId id="450" r:id="rId26"/>
    <p:sldId id="390" r:id="rId27"/>
    <p:sldId id="451" r:id="rId28"/>
    <p:sldId id="452" r:id="rId29"/>
    <p:sldId id="453" r:id="rId30"/>
    <p:sldId id="411" r:id="rId31"/>
    <p:sldId id="412" r:id="rId32"/>
    <p:sldId id="413" r:id="rId33"/>
    <p:sldId id="424" r:id="rId34"/>
    <p:sldId id="456" r:id="rId35"/>
    <p:sldId id="457" r:id="rId36"/>
    <p:sldId id="458" r:id="rId37"/>
    <p:sldId id="459" r:id="rId38"/>
    <p:sldId id="460" r:id="rId39"/>
    <p:sldId id="461" r:id="rId40"/>
    <p:sldId id="462" r:id="rId41"/>
    <p:sldId id="463" r:id="rId42"/>
    <p:sldId id="464" r:id="rId43"/>
    <p:sldId id="341" r:id="rId44"/>
  </p:sldIdLst>
  <p:sldSz cx="9144000" cy="6858000" type="screen4x3"/>
  <p:notesSz cx="6735763" cy="98663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yano" initials="A" lastIdx="0" clrIdx="0">
    <p:extLst>
      <p:ext uri="{19B8F6BF-5375-455C-9EA6-DF929625EA0E}">
        <p15:presenceInfo xmlns:p15="http://schemas.microsoft.com/office/powerpoint/2012/main" userId="Ayano"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D9F1"/>
    <a:srgbClr val="FF5757"/>
    <a:srgbClr val="FF2D2D"/>
    <a:srgbClr val="E6B9B8"/>
    <a:srgbClr val="FCFC10"/>
    <a:srgbClr val="FFFF99"/>
    <a:srgbClr val="D674C1"/>
    <a:srgbClr val="99FFCC"/>
    <a:srgbClr val="CCCCFF"/>
    <a:srgbClr val="D99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894" autoAdjust="0"/>
    <p:restoredTop sz="94660"/>
  </p:normalViewPr>
  <p:slideViewPr>
    <p:cSldViewPr>
      <p:cViewPr varScale="1">
        <p:scale>
          <a:sx n="63" d="100"/>
          <a:sy n="63" d="100"/>
        </p:scale>
        <p:origin x="1422" y="6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18831" cy="493316"/>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15373" y="0"/>
            <a:ext cx="2918831" cy="493316"/>
          </a:xfrm>
          <a:prstGeom prst="rect">
            <a:avLst/>
          </a:prstGeom>
        </p:spPr>
        <p:txBody>
          <a:bodyPr vert="horz" lIns="91440" tIns="45720" rIns="91440" bIns="45720" rtlCol="0"/>
          <a:lstStyle>
            <a:lvl1pPr algn="r">
              <a:defRPr sz="1200"/>
            </a:lvl1pPr>
          </a:lstStyle>
          <a:p>
            <a:fld id="{49D5ACD9-9867-43FF-815C-CA8774D1D132}" type="datetimeFigureOut">
              <a:rPr kumimoji="1" lang="ja-JP" altLang="en-US" smtClean="0"/>
              <a:t>2017/12/12</a:t>
            </a:fld>
            <a:endParaRPr kumimoji="1" lang="ja-JP" altLang="en-US"/>
          </a:p>
        </p:txBody>
      </p:sp>
      <p:sp>
        <p:nvSpPr>
          <p:cNvPr id="4" name="スライド イメージ プレースホルダー 3"/>
          <p:cNvSpPr>
            <a:spLocks noGrp="1" noRot="1" noChangeAspect="1"/>
          </p:cNvSpPr>
          <p:nvPr>
            <p:ph type="sldImg" idx="2"/>
          </p:nvPr>
        </p:nvSpPr>
        <p:spPr>
          <a:xfrm>
            <a:off x="901700" y="739775"/>
            <a:ext cx="4932363" cy="37004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73577" y="4686499"/>
            <a:ext cx="5388610" cy="4439841"/>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371285"/>
            <a:ext cx="2918831" cy="493316"/>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15373" y="9371285"/>
            <a:ext cx="2918831" cy="493316"/>
          </a:xfrm>
          <a:prstGeom prst="rect">
            <a:avLst/>
          </a:prstGeom>
        </p:spPr>
        <p:txBody>
          <a:bodyPr vert="horz" lIns="91440" tIns="45720" rIns="91440" bIns="45720" rtlCol="0" anchor="b"/>
          <a:lstStyle>
            <a:lvl1pPr algn="r">
              <a:defRPr sz="1200"/>
            </a:lvl1pPr>
          </a:lstStyle>
          <a:p>
            <a:fld id="{5F0B82FE-01B5-472F-92F6-D1790562375F}" type="slidenum">
              <a:rPr kumimoji="1" lang="ja-JP" altLang="en-US" smtClean="0"/>
              <a:t>‹#›</a:t>
            </a:fld>
            <a:endParaRPr kumimoji="1" lang="ja-JP" altLang="en-US"/>
          </a:p>
        </p:txBody>
      </p:sp>
    </p:spTree>
    <p:extLst>
      <p:ext uri="{BB962C8B-B14F-4D97-AF65-F5344CB8AC3E}">
        <p14:creationId xmlns:p14="http://schemas.microsoft.com/office/powerpoint/2010/main" val="202737702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1</a:t>
            </a:fld>
            <a:endParaRPr kumimoji="1" lang="ja-JP" altLang="en-US" dirty="0"/>
          </a:p>
        </p:txBody>
      </p:sp>
    </p:spTree>
    <p:extLst>
      <p:ext uri="{BB962C8B-B14F-4D97-AF65-F5344CB8AC3E}">
        <p14:creationId xmlns:p14="http://schemas.microsoft.com/office/powerpoint/2010/main" val="2800595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4</a:t>
            </a:fld>
            <a:endParaRPr kumimoji="1" lang="ja-JP" altLang="en-US" dirty="0"/>
          </a:p>
        </p:txBody>
      </p:sp>
    </p:spTree>
    <p:extLst>
      <p:ext uri="{BB962C8B-B14F-4D97-AF65-F5344CB8AC3E}">
        <p14:creationId xmlns:p14="http://schemas.microsoft.com/office/powerpoint/2010/main" val="3115430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7</a:t>
            </a:fld>
            <a:endParaRPr kumimoji="1" lang="ja-JP" altLang="en-US"/>
          </a:p>
        </p:txBody>
      </p:sp>
    </p:spTree>
    <p:extLst>
      <p:ext uri="{BB962C8B-B14F-4D97-AF65-F5344CB8AC3E}">
        <p14:creationId xmlns:p14="http://schemas.microsoft.com/office/powerpoint/2010/main" val="3703977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　</a:t>
            </a:r>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12</a:t>
            </a:fld>
            <a:endParaRPr kumimoji="1" lang="ja-JP" altLang="en-US"/>
          </a:p>
        </p:txBody>
      </p:sp>
    </p:spTree>
    <p:extLst>
      <p:ext uri="{BB962C8B-B14F-4D97-AF65-F5344CB8AC3E}">
        <p14:creationId xmlns:p14="http://schemas.microsoft.com/office/powerpoint/2010/main" val="2863530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14</a:t>
            </a:fld>
            <a:endParaRPr kumimoji="1" lang="ja-JP" altLang="en-US"/>
          </a:p>
        </p:txBody>
      </p:sp>
    </p:spTree>
    <p:extLst>
      <p:ext uri="{BB962C8B-B14F-4D97-AF65-F5344CB8AC3E}">
        <p14:creationId xmlns:p14="http://schemas.microsoft.com/office/powerpoint/2010/main" val="32236466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19</a:t>
            </a:fld>
            <a:endParaRPr kumimoji="1" lang="ja-JP" altLang="en-US"/>
          </a:p>
        </p:txBody>
      </p:sp>
    </p:spTree>
    <p:extLst>
      <p:ext uri="{BB962C8B-B14F-4D97-AF65-F5344CB8AC3E}">
        <p14:creationId xmlns:p14="http://schemas.microsoft.com/office/powerpoint/2010/main" val="788808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22</a:t>
            </a:fld>
            <a:endParaRPr kumimoji="1" lang="ja-JP" altLang="en-US"/>
          </a:p>
        </p:txBody>
      </p:sp>
    </p:spTree>
    <p:extLst>
      <p:ext uri="{BB962C8B-B14F-4D97-AF65-F5344CB8AC3E}">
        <p14:creationId xmlns:p14="http://schemas.microsoft.com/office/powerpoint/2010/main" val="1247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23</a:t>
            </a:fld>
            <a:endParaRPr kumimoji="1" lang="ja-JP" altLang="en-US"/>
          </a:p>
        </p:txBody>
      </p:sp>
    </p:spTree>
    <p:extLst>
      <p:ext uri="{BB962C8B-B14F-4D97-AF65-F5344CB8AC3E}">
        <p14:creationId xmlns:p14="http://schemas.microsoft.com/office/powerpoint/2010/main" val="3644092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F0B82FE-01B5-472F-92F6-D1790562375F}" type="slidenum">
              <a:rPr kumimoji="1" lang="ja-JP" altLang="en-US" smtClean="0"/>
              <a:t>30</a:t>
            </a:fld>
            <a:endParaRPr kumimoji="1" lang="ja-JP" altLang="en-US"/>
          </a:p>
        </p:txBody>
      </p:sp>
    </p:spTree>
    <p:extLst>
      <p:ext uri="{BB962C8B-B14F-4D97-AF65-F5344CB8AC3E}">
        <p14:creationId xmlns:p14="http://schemas.microsoft.com/office/powerpoint/2010/main" val="2177104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21196126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3360118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607620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a:xfrm>
            <a:off x="-86320" y="6538912"/>
            <a:ext cx="2133600" cy="365125"/>
          </a:xfrm>
        </p:spPr>
        <p:txBody>
          <a:bodyPr/>
          <a:lstStyle>
            <a:lvl1pPr>
              <a:defRPr sz="2400"/>
            </a:lvl1pPr>
          </a:lstStyle>
          <a:p>
            <a:r>
              <a:rPr lang="en-US" altLang="ja-JP"/>
              <a:t>2017/12/11</a:t>
            </a:r>
            <a:endParaRPr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a:xfrm>
            <a:off x="7090072" y="6538911"/>
            <a:ext cx="2133600" cy="365125"/>
          </a:xfrm>
        </p:spPr>
        <p:txBody>
          <a:bodyPr/>
          <a:lstStyle>
            <a:lvl1pPr>
              <a:defRPr sz="2400"/>
            </a:lvl1pPr>
          </a:lstStyle>
          <a:p>
            <a:fld id="{23DE9F7B-45CB-4F71-8B93-DBA7E176780B}" type="slidenum">
              <a:rPr lang="ja-JP" altLang="en-US" smtClean="0"/>
              <a:pPr/>
              <a:t>‹#›</a:t>
            </a:fld>
            <a:endParaRPr lang="ja-JP" altLang="en-US"/>
          </a:p>
        </p:txBody>
      </p:sp>
    </p:spTree>
    <p:extLst>
      <p:ext uri="{BB962C8B-B14F-4D97-AF65-F5344CB8AC3E}">
        <p14:creationId xmlns:p14="http://schemas.microsoft.com/office/powerpoint/2010/main" val="493157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2260026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r>
              <a:rPr kumimoji="1" lang="en-US" altLang="ja-JP"/>
              <a:t>2017/12/11</a:t>
            </a:r>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1094383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r>
              <a:rPr kumimoji="1" lang="en-US" altLang="ja-JP"/>
              <a:t>2017/12/11</a:t>
            </a:r>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1076063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1324344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r>
              <a:rPr kumimoji="1" lang="en-US" altLang="ja-JP"/>
              <a:t>2017/12/11</a:t>
            </a:r>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3217998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r>
              <a:rPr kumimoji="1" lang="en-US" altLang="ja-JP"/>
              <a:t>2017/12/11</a:t>
            </a:r>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2311807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r>
              <a:rPr kumimoji="1" lang="en-US" altLang="ja-JP"/>
              <a:t>2017/12/11</a:t>
            </a:r>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38296276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kumimoji="1" lang="en-US" altLang="ja-JP"/>
              <a:t>2017/12/11</a:t>
            </a:r>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E9F7B-45CB-4F71-8B93-DBA7E176780B}" type="slidenum">
              <a:rPr kumimoji="1" lang="ja-JP" altLang="en-US" smtClean="0"/>
              <a:t>‹#›</a:t>
            </a:fld>
            <a:endParaRPr kumimoji="1" lang="ja-JP" altLang="en-US"/>
          </a:p>
        </p:txBody>
      </p:sp>
    </p:spTree>
    <p:extLst>
      <p:ext uri="{BB962C8B-B14F-4D97-AF65-F5344CB8AC3E}">
        <p14:creationId xmlns:p14="http://schemas.microsoft.com/office/powerpoint/2010/main" val="1106074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image" Target="../media/image26.tmp"/><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image" Target="../media/image28.tmp"/><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3" Type="http://schemas.openxmlformats.org/officeDocument/2006/relationships/image" Target="../media/image32.tmp"/><Relationship Id="rId2" Type="http://schemas.openxmlformats.org/officeDocument/2006/relationships/image" Target="../media/image31.tmp"/><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4.emf"/><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36.emf"/></Relationships>
</file>

<file path=ppt/slides/_rels/slide37.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5" Type="http://schemas.openxmlformats.org/officeDocument/2006/relationships/image" Target="../media/image42.png"/><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8" Type="http://schemas.openxmlformats.org/officeDocument/2006/relationships/hyperlink" Target="http://www.irasuton.com/" TargetMode="External"/><Relationship Id="rId13" Type="http://schemas.openxmlformats.org/officeDocument/2006/relationships/hyperlink" Target="https://liskul.com/wm_cpsychology-4111" TargetMode="External"/><Relationship Id="rId18" Type="http://schemas.openxmlformats.org/officeDocument/2006/relationships/hyperlink" Target="https://www.ncbi.nlm.nih.gov/pubmed/?term=Fredrickson%20BL%5bAuthor%5d&amp;cauthor=true&amp;cauthor_uid=21852891" TargetMode="External"/><Relationship Id="rId3" Type="http://schemas.openxmlformats.org/officeDocument/2006/relationships/hyperlink" Target="http://hiyokoyarou.com/" TargetMode="External"/><Relationship Id="rId21" Type="http://schemas.openxmlformats.org/officeDocument/2006/relationships/image" Target="../media/image3.png"/><Relationship Id="rId7" Type="http://schemas.openxmlformats.org/officeDocument/2006/relationships/hyperlink" Target="http://www.onnagokoro.com/theory/no003.html" TargetMode="External"/><Relationship Id="rId12" Type="http://schemas.openxmlformats.org/officeDocument/2006/relationships/hyperlink" Target="https://www.tokyu-agc.co.jp/news/2006/release20061106.pdf" TargetMode="External"/><Relationship Id="rId17" Type="http://schemas.openxmlformats.org/officeDocument/2006/relationships/hyperlink" Target="http://psycnet.apa.org/record/1965-07593-001" TargetMode="External"/><Relationship Id="rId2" Type="http://schemas.openxmlformats.org/officeDocument/2006/relationships/hyperlink" Target="https://www.marsh-research.co.jp/mini_research/mr201202_1shopping.html" TargetMode="External"/><Relationship Id="rId16" Type="http://schemas.openxmlformats.org/officeDocument/2006/relationships/hyperlink" Target="http://psycnet.apa.org/journals/psp/1/2/181/" TargetMode="External"/><Relationship Id="rId20" Type="http://schemas.openxmlformats.org/officeDocument/2006/relationships/hyperlink" Target="https://www.ncbi.nlm.nih.gov/pmc/articles/PMC3156609/" TargetMode="External"/><Relationship Id="rId1" Type="http://schemas.openxmlformats.org/officeDocument/2006/relationships/slideLayout" Target="../slideLayouts/slideLayout2.xml"/><Relationship Id="rId6" Type="http://schemas.openxmlformats.org/officeDocument/2006/relationships/hyperlink" Target="https://free-background-images.com/02-full-hd-1920x1080/index.html" TargetMode="External"/><Relationship Id="rId11" Type="http://schemas.openxmlformats.org/officeDocument/2006/relationships/hyperlink" Target="https://www.anaihghotels.co.jp/corporate/pr/pdf/090618.pdf" TargetMode="External"/><Relationship Id="rId5" Type="http://schemas.openxmlformats.org/officeDocument/2006/relationships/hyperlink" Target="http://www.irasutoya.com/" TargetMode="External"/><Relationship Id="rId15" Type="http://schemas.openxmlformats.org/officeDocument/2006/relationships/hyperlink" Target="http://jspp.gr.jp/doc/PANAS_manual.pdf" TargetMode="External"/><Relationship Id="rId10" Type="http://schemas.openxmlformats.org/officeDocument/2006/relationships/hyperlink" Target="https://www.graffe.jp/blog/391/" TargetMode="External"/><Relationship Id="rId19" Type="http://schemas.openxmlformats.org/officeDocument/2006/relationships/hyperlink" Target="https://www.ncbi.nlm.nih.gov/pubmed/?term=Branigan%20C%5bAuthor%5d&amp;cauthor=true&amp;cauthor_uid=21852891" TargetMode="External"/><Relationship Id="rId4" Type="http://schemas.openxmlformats.org/officeDocument/2006/relationships/hyperlink" Target="https://www.pakutaso.com/" TargetMode="External"/><Relationship Id="rId9" Type="http://schemas.openxmlformats.org/officeDocument/2006/relationships/hyperlink" Target="http://toyokeizai.net/articles/-/100997?page=2" TargetMode="External"/><Relationship Id="rId14" Type="http://schemas.openxmlformats.org/officeDocument/2006/relationships/hyperlink" Target="http://jspp.gr.jp/doc/PANAS.pdf"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3.bp.blogspot.com/-QxAapI2H1Pk/VhSAsJpLPhI/AAAAAAAAzG0/80qjXfZlomk/s800/peterpan_syndrome.png" TargetMode="External"/><Relationship Id="rId2" Type="http://schemas.openxmlformats.org/officeDocument/2006/relationships/image" Target="../media/image39.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png"/></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2.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descr="ゆるいフリーイラスト素材屋「ぴよたそ」">
            <a:extLst>
              <a:ext uri="{FF2B5EF4-FFF2-40B4-BE49-F238E27FC236}">
                <a16:creationId xmlns:a16="http://schemas.microsoft.com/office/drawing/2014/main" xmlns="" id="{CEDB8A12-BEB0-471B-B426-9D0562BA07B5}"/>
              </a:ext>
            </a:extLst>
          </p:cNvPr>
          <p:cNvPicPr>
            <a:picLocks noChangeAspect="1" noChangeArrowheads="1" noCrop="1"/>
          </p:cNvPicPr>
          <p:nvPr/>
        </p:nvPicPr>
        <p:blipFill>
          <a:blip r:embed="rId3">
            <a:duotone>
              <a:prstClr val="black"/>
              <a:srgbClr val="CC00FF">
                <a:tint val="45000"/>
                <a:satMod val="400000"/>
              </a:srgbClr>
            </a:duotone>
            <a:extLst>
              <a:ext uri="{28A0092B-C50C-407E-A947-70E740481C1C}">
                <a14:useLocalDpi xmlns:a14="http://schemas.microsoft.com/office/drawing/2010/main" val="0"/>
              </a:ext>
            </a:extLst>
          </a:blip>
          <a:srcRect/>
          <a:stretch>
            <a:fillRect/>
          </a:stretch>
        </p:blipFill>
        <p:spPr bwMode="auto">
          <a:xfrm flipH="1">
            <a:off x="-2069969" y="5844210"/>
            <a:ext cx="2857500" cy="819151"/>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p:cNvSpPr>
            <a:spLocks noGrp="1"/>
          </p:cNvSpPr>
          <p:nvPr>
            <p:ph type="ctrTitle"/>
          </p:nvPr>
        </p:nvSpPr>
        <p:spPr>
          <a:xfrm>
            <a:off x="685800" y="2130425"/>
            <a:ext cx="7772400" cy="1470025"/>
          </a:xfrm>
        </p:spPr>
        <p:txBody>
          <a:bodyPr>
            <a:normAutofit fontScale="90000"/>
          </a:bodyPr>
          <a:lstStyle/>
          <a:p>
            <a:r>
              <a:rPr lang="ja-JP" altLang="en-US" sz="6000" dirty="0"/>
              <a:t>これ買っちゃおう</a:t>
            </a:r>
            <a:r>
              <a:rPr lang="en-US" altLang="ja-JP" sz="4000" dirty="0"/>
              <a:t/>
            </a:r>
            <a:br>
              <a:rPr lang="en-US" altLang="ja-JP" sz="4000" dirty="0"/>
            </a:br>
            <a:r>
              <a:rPr lang="ja-JP" altLang="en-US" sz="3600" dirty="0"/>
              <a:t>～感情を考慮した店頭</a:t>
            </a:r>
            <a:r>
              <a:rPr lang="en-US" altLang="ja-JP" sz="3600" dirty="0"/>
              <a:t>POP</a:t>
            </a:r>
            <a:r>
              <a:rPr lang="ja-JP" altLang="en-US" sz="3600" dirty="0"/>
              <a:t>の探索的研究～</a:t>
            </a:r>
            <a:endParaRPr lang="ja-JP" altLang="en-US" dirty="0"/>
          </a:p>
        </p:txBody>
      </p:sp>
      <p:sp>
        <p:nvSpPr>
          <p:cNvPr id="3" name="サブタイトル 2"/>
          <p:cNvSpPr>
            <a:spLocks noGrp="1"/>
          </p:cNvSpPr>
          <p:nvPr>
            <p:ph type="subTitle" idx="1"/>
          </p:nvPr>
        </p:nvSpPr>
        <p:spPr/>
        <p:txBody>
          <a:bodyPr>
            <a:normAutofit/>
          </a:bodyPr>
          <a:lstStyle/>
          <a:p>
            <a:r>
              <a:rPr kumimoji="1" lang="ja-JP" altLang="en-US" sz="2800" dirty="0"/>
              <a:t>東洋大学　峰尾ゼミナール　</a:t>
            </a:r>
            <a:r>
              <a:rPr kumimoji="1" lang="en-US" altLang="ja-JP" sz="2800" dirty="0"/>
              <a:t>3</a:t>
            </a:r>
            <a:r>
              <a:rPr kumimoji="1" lang="ja-JP" altLang="en-US" sz="2800" dirty="0"/>
              <a:t>年</a:t>
            </a:r>
            <a:endParaRPr kumimoji="1" lang="en-US" altLang="ja-JP" sz="2800" dirty="0"/>
          </a:p>
          <a:p>
            <a:r>
              <a:rPr kumimoji="1" lang="ja-JP" altLang="en-US" sz="2800" dirty="0"/>
              <a:t>石川初佳　石田果南　小木曽彩乃　</a:t>
            </a:r>
            <a:endParaRPr kumimoji="1" lang="en-US" altLang="ja-JP" sz="2800" dirty="0"/>
          </a:p>
          <a:p>
            <a:r>
              <a:rPr kumimoji="1" lang="ja-JP" altLang="en-US" sz="2800" dirty="0"/>
              <a:t>児玉桃子　大徳元輝　宮川智子</a:t>
            </a:r>
          </a:p>
        </p:txBody>
      </p:sp>
      <p:pic>
        <p:nvPicPr>
          <p:cNvPr id="4" name="Picture 2" descr="稲妻のような蹴りを繰り出す猫"/>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0272" y="4351413"/>
            <a:ext cx="1929307" cy="192930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2"/>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descr="ゆるいフリーイラスト素材屋「ぴよたそ」"/>
          <p:cNvPicPr>
            <a:picLocks noChangeAspect="1" noChangeArrowheads="1" noCrop="1"/>
          </p:cNvPicPr>
          <p:nvPr/>
        </p:nvPicPr>
        <p:blipFill>
          <a:blip r:embed="rId3">
            <a:duotone>
              <a:prstClr val="black"/>
              <a:srgbClr val="FF0000">
                <a:tint val="45000"/>
                <a:satMod val="400000"/>
              </a:srgbClr>
            </a:duotone>
            <a:extLst>
              <a:ext uri="{28A0092B-C50C-407E-A947-70E740481C1C}">
                <a14:useLocalDpi xmlns:a14="http://schemas.microsoft.com/office/drawing/2010/main" val="0"/>
              </a:ext>
            </a:extLst>
          </a:blip>
          <a:srcRect/>
          <a:stretch>
            <a:fillRect/>
          </a:stretch>
        </p:blipFill>
        <p:spPr bwMode="auto">
          <a:xfrm flipH="1">
            <a:off x="-2069969" y="5280657"/>
            <a:ext cx="2857500" cy="81915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ゆるいフリーイラスト素材屋「ぴよたそ」"/>
          <p:cNvPicPr>
            <a:picLocks noChangeAspect="1" noChangeArrowheads="1" noCrop="1"/>
          </p:cNvPicPr>
          <p:nvPr/>
        </p:nvPicPr>
        <p:blipFill>
          <a:blip r:embed="rId3">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flipH="1">
            <a:off x="-2078515" y="4737836"/>
            <a:ext cx="2857500" cy="81915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ゆるいフリーイラスト素材屋「ぴよたそ」"/>
          <p:cNvPicPr>
            <a:picLocks noChangeAspect="1" noChangeArrowheads="1" noCrop="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flipH="1">
            <a:off x="-2113759" y="4201280"/>
            <a:ext cx="2857500" cy="81915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ゆるいフリーイラスト素材屋「ぴよたそ」"/>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2113759" y="3621069"/>
            <a:ext cx="2857500" cy="81915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ゆるいフリーイラスト素材屋「ぴよたそ」"/>
          <p:cNvPicPr>
            <a:picLocks noChangeAspect="1" noChangeArrowheads="1" noCrop="1"/>
          </p:cNvPicPr>
          <p:nvPr/>
        </p:nvPicPr>
        <p:blipFill>
          <a:blip r:embed="rId3">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flipH="1">
            <a:off x="-2094143" y="3057516"/>
            <a:ext cx="2857500" cy="81915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ゆるいフリーイラスト素材屋「ぴよたそ」"/>
          <p:cNvPicPr>
            <a:picLocks noChangeAspect="1" noChangeArrowheads="1" noCrop="1"/>
          </p:cNvPicPr>
          <p:nvPr/>
        </p:nvPicPr>
        <p:blipFill>
          <a:blip r:embed="rId3">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flipH="1">
            <a:off x="-2094143" y="2520532"/>
            <a:ext cx="2857500" cy="819151"/>
          </a:xfrm>
          <a:prstGeom prst="rect">
            <a:avLst/>
          </a:prstGeom>
          <a:noFill/>
          <a:extLst>
            <a:ext uri="{909E8E84-426E-40DD-AFC4-6F175D3DCCD1}">
              <a14:hiddenFill xmlns:a14="http://schemas.microsoft.com/office/drawing/2010/main">
                <a:solidFill>
                  <a:srgbClr val="FFFFFF"/>
                </a:solidFill>
              </a14:hiddenFill>
            </a:ext>
          </a:extLst>
        </p:spPr>
      </p:pic>
      <p:sp>
        <p:nvSpPr>
          <p:cNvPr id="7" name="正方形/長方形 6"/>
          <p:cNvSpPr/>
          <p:nvPr/>
        </p:nvSpPr>
        <p:spPr>
          <a:xfrm>
            <a:off x="-2196752" y="1844825"/>
            <a:ext cx="2196752" cy="5013176"/>
          </a:xfrm>
          <a:prstGeom prst="rect">
            <a:avLst/>
          </a:prstGeom>
          <a:solidFill>
            <a:srgbClr val="C6C1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日付プレースホルダー 4">
            <a:extLst>
              <a:ext uri="{FF2B5EF4-FFF2-40B4-BE49-F238E27FC236}">
                <a16:creationId xmlns:a16="http://schemas.microsoft.com/office/drawing/2014/main" xmlns="" id="{492E21B6-CA1E-4054-BF49-8021F0953579}"/>
              </a:ext>
            </a:extLst>
          </p:cNvPr>
          <p:cNvSpPr>
            <a:spLocks noGrp="1"/>
          </p:cNvSpPr>
          <p:nvPr>
            <p:ph type="dt" sz="half" idx="10"/>
          </p:nvPr>
        </p:nvSpPr>
        <p:spPr/>
        <p:txBody>
          <a:bodyPr/>
          <a:lstStyle/>
          <a:p>
            <a:r>
              <a:rPr kumimoji="1" lang="en-US" altLang="ja-JP" dirty="0"/>
              <a:t>2017/12/11</a:t>
            </a:r>
            <a:endParaRPr kumimoji="1" lang="ja-JP" altLang="en-US" dirty="0"/>
          </a:p>
        </p:txBody>
      </p:sp>
      <p:sp>
        <p:nvSpPr>
          <p:cNvPr id="8" name="スライド番号プレースホルダー 7">
            <a:extLst>
              <a:ext uri="{FF2B5EF4-FFF2-40B4-BE49-F238E27FC236}">
                <a16:creationId xmlns:a16="http://schemas.microsoft.com/office/drawing/2014/main" xmlns="" id="{FD196E1D-8328-407D-B7BD-77F65DD2AD99}"/>
              </a:ext>
            </a:extLst>
          </p:cNvPr>
          <p:cNvSpPr>
            <a:spLocks noGrp="1"/>
          </p:cNvSpPr>
          <p:nvPr>
            <p:ph type="sldNum" sz="quarter" idx="12"/>
          </p:nvPr>
        </p:nvSpPr>
        <p:spPr/>
        <p:txBody>
          <a:bodyPr/>
          <a:lstStyle/>
          <a:p>
            <a:fld id="{23DE9F7B-45CB-4F71-8B93-DBA7E176780B}" type="slidenum">
              <a:rPr kumimoji="1" lang="ja-JP" altLang="en-US" smtClean="0"/>
              <a:t>1</a:t>
            </a:fld>
            <a:endParaRPr kumimoji="1" lang="ja-JP" altLang="en-US" dirty="0"/>
          </a:p>
        </p:txBody>
      </p:sp>
    </p:spTree>
    <p:extLst>
      <p:ext uri="{BB962C8B-B14F-4D97-AF65-F5344CB8AC3E}">
        <p14:creationId xmlns:p14="http://schemas.microsoft.com/office/powerpoint/2010/main" val="3954919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思考の吹き出し: 雲形 4">
            <a:extLst>
              <a:ext uri="{FF2B5EF4-FFF2-40B4-BE49-F238E27FC236}">
                <a16:creationId xmlns:a16="http://schemas.microsoft.com/office/drawing/2014/main" xmlns="" id="{F646EB4F-0E21-49C2-B0BB-FA5210DCE96D}"/>
              </a:ext>
            </a:extLst>
          </p:cNvPr>
          <p:cNvSpPr/>
          <p:nvPr/>
        </p:nvSpPr>
        <p:spPr>
          <a:xfrm>
            <a:off x="388105" y="3249540"/>
            <a:ext cx="2289297" cy="1341724"/>
          </a:xfrm>
          <a:prstGeom prst="cloudCallout">
            <a:avLst>
              <a:gd name="adj1" fmla="val 53444"/>
              <a:gd name="adj2" fmla="val 46187"/>
            </a:avLst>
          </a:prstGeom>
          <a:solidFill>
            <a:srgbClr val="E6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2" name="思考の吹き出し: 雲形 21">
            <a:extLst>
              <a:ext uri="{FF2B5EF4-FFF2-40B4-BE49-F238E27FC236}">
                <a16:creationId xmlns:a16="http://schemas.microsoft.com/office/drawing/2014/main" xmlns="" id="{9CE87BD9-31E6-40C5-99F4-CD30EC5271D1}"/>
              </a:ext>
            </a:extLst>
          </p:cNvPr>
          <p:cNvSpPr/>
          <p:nvPr/>
        </p:nvSpPr>
        <p:spPr>
          <a:xfrm>
            <a:off x="3822040" y="3249540"/>
            <a:ext cx="2016224" cy="1341724"/>
          </a:xfrm>
          <a:prstGeom prst="cloudCallout">
            <a:avLst>
              <a:gd name="adj1" fmla="val -40284"/>
              <a:gd name="adj2" fmla="val 72690"/>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p:cNvSpPr txBox="1"/>
          <p:nvPr/>
        </p:nvSpPr>
        <p:spPr>
          <a:xfrm>
            <a:off x="-21704" y="822049"/>
            <a:ext cx="9103740" cy="1877437"/>
          </a:xfrm>
          <a:prstGeom prst="rect">
            <a:avLst/>
          </a:prstGeom>
          <a:noFill/>
        </p:spPr>
        <p:txBody>
          <a:bodyPr wrap="square" rtlCol="0">
            <a:spAutoFit/>
          </a:bodyPr>
          <a:lstStyle/>
          <a:p>
            <a:r>
              <a:rPr kumimoji="1" lang="ja-JP" altLang="en-US" sz="3200" dirty="0"/>
              <a:t>また、</a:t>
            </a:r>
            <a:endParaRPr kumimoji="1" lang="en-US" altLang="ja-JP" sz="3200" dirty="0"/>
          </a:p>
          <a:p>
            <a:r>
              <a:rPr lang="ja-JP" altLang="en-US" sz="2800" dirty="0"/>
              <a:t>　・元々その製品に持っている感情による、購買行動の違い</a:t>
            </a:r>
            <a:endParaRPr lang="en-US" altLang="ja-JP" sz="2800" dirty="0"/>
          </a:p>
          <a:p>
            <a:r>
              <a:rPr kumimoji="1" lang="ja-JP" altLang="en-US" sz="2800" dirty="0"/>
              <a:t>　・店内で感情を操作し、購買を促進する方法</a:t>
            </a:r>
            <a:endParaRPr kumimoji="1" lang="en-US" altLang="ja-JP" sz="2800" dirty="0"/>
          </a:p>
          <a:p>
            <a:pPr algn="r"/>
            <a:r>
              <a:rPr lang="ja-JP" altLang="en-US" sz="2800" dirty="0"/>
              <a:t>などは研究が進んでいるが</a:t>
            </a:r>
            <a:r>
              <a:rPr lang="en-US" altLang="ja-JP" sz="2800" dirty="0"/>
              <a:t>…</a:t>
            </a:r>
          </a:p>
        </p:txBody>
      </p:sp>
      <p:sp>
        <p:nvSpPr>
          <p:cNvPr id="11" name="角丸四角形 10"/>
          <p:cNvSpPr/>
          <p:nvPr/>
        </p:nvSpPr>
        <p:spPr>
          <a:xfrm>
            <a:off x="3845989" y="3430815"/>
            <a:ext cx="2016224" cy="103191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ネガティブ感情</a:t>
            </a:r>
          </a:p>
        </p:txBody>
      </p:sp>
      <p:sp>
        <p:nvSpPr>
          <p:cNvPr id="12" name="角丸四角形 11"/>
          <p:cNvSpPr/>
          <p:nvPr/>
        </p:nvSpPr>
        <p:spPr>
          <a:xfrm>
            <a:off x="632803" y="3389497"/>
            <a:ext cx="1849100" cy="91789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2">
                    <a:lumMod val="10000"/>
                  </a:schemeClr>
                </a:solidFill>
              </a:rPr>
              <a:t>ポジティブ感情</a:t>
            </a:r>
          </a:p>
        </p:txBody>
      </p:sp>
      <p:pic>
        <p:nvPicPr>
          <p:cNvPr id="13" name="図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8541" y="3138398"/>
            <a:ext cx="1851844" cy="2944628"/>
          </a:xfrm>
          <a:prstGeom prst="rect">
            <a:avLst/>
          </a:prstGeom>
        </p:spPr>
      </p:pic>
      <p:sp>
        <p:nvSpPr>
          <p:cNvPr id="16" name="右矢印 15"/>
          <p:cNvSpPr/>
          <p:nvPr/>
        </p:nvSpPr>
        <p:spPr>
          <a:xfrm>
            <a:off x="5246685" y="4524646"/>
            <a:ext cx="975950" cy="1152128"/>
          </a:xfrm>
          <a:prstGeom prst="rightArrow">
            <a:avLst/>
          </a:prstGeom>
          <a:solidFill>
            <a:srgbClr val="FF6D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p:cNvSpPr txBox="1"/>
          <p:nvPr/>
        </p:nvSpPr>
        <p:spPr>
          <a:xfrm>
            <a:off x="6659159" y="4444374"/>
            <a:ext cx="1107996" cy="1200329"/>
          </a:xfrm>
          <a:prstGeom prst="rect">
            <a:avLst/>
          </a:prstGeom>
          <a:noFill/>
        </p:spPr>
        <p:txBody>
          <a:bodyPr wrap="none" rtlCol="0">
            <a:spAutoFit/>
          </a:bodyPr>
          <a:lstStyle/>
          <a:p>
            <a:r>
              <a:rPr kumimoji="1" lang="ja-JP" altLang="en-US" sz="7200" dirty="0"/>
              <a:t>？</a:t>
            </a:r>
          </a:p>
        </p:txBody>
      </p:sp>
      <p:sp>
        <p:nvSpPr>
          <p:cNvPr id="18" name="角丸四角形吹き出し 17"/>
          <p:cNvSpPr/>
          <p:nvPr/>
        </p:nvSpPr>
        <p:spPr>
          <a:xfrm>
            <a:off x="6222635" y="3158110"/>
            <a:ext cx="2436274" cy="1105388"/>
          </a:xfrm>
          <a:prstGeom prst="wedgeRoundRectCallout">
            <a:avLst>
              <a:gd name="adj1" fmla="val 7563"/>
              <a:gd name="adj2" fmla="val 79021"/>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2">
                    <a:lumMod val="10000"/>
                  </a:schemeClr>
                </a:solidFill>
              </a:rPr>
              <a:t>購買行動に</a:t>
            </a:r>
            <a:endParaRPr kumimoji="1" lang="en-US" altLang="ja-JP" sz="2800" dirty="0">
              <a:solidFill>
                <a:schemeClr val="bg2">
                  <a:lumMod val="10000"/>
                </a:schemeClr>
              </a:solidFill>
            </a:endParaRPr>
          </a:p>
          <a:p>
            <a:pPr algn="ctr"/>
            <a:r>
              <a:rPr kumimoji="1" lang="ja-JP" altLang="en-US" sz="2800" dirty="0">
                <a:solidFill>
                  <a:schemeClr val="bg2">
                    <a:lumMod val="10000"/>
                  </a:schemeClr>
                </a:solidFill>
              </a:rPr>
              <a:t>違いはある？</a:t>
            </a:r>
          </a:p>
        </p:txBody>
      </p:sp>
      <p:sp>
        <p:nvSpPr>
          <p:cNvPr id="19" name="角丸四角形吹き出し 18"/>
          <p:cNvSpPr/>
          <p:nvPr/>
        </p:nvSpPr>
        <p:spPr>
          <a:xfrm>
            <a:off x="317066" y="2313811"/>
            <a:ext cx="2436274" cy="690970"/>
          </a:xfrm>
          <a:prstGeom prst="wedgeRoundRectCallout">
            <a:avLst>
              <a:gd name="adj1" fmla="val -3890"/>
              <a:gd name="adj2" fmla="val 6799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2">
                    <a:lumMod val="10000"/>
                  </a:schemeClr>
                </a:solidFill>
              </a:rPr>
              <a:t>入店前の感情</a:t>
            </a:r>
          </a:p>
        </p:txBody>
      </p:sp>
      <p:sp>
        <p:nvSpPr>
          <p:cNvPr id="20" name="テキスト ボックス 19"/>
          <p:cNvSpPr txBox="1"/>
          <p:nvPr/>
        </p:nvSpPr>
        <p:spPr>
          <a:xfrm>
            <a:off x="1459874" y="6094740"/>
            <a:ext cx="6744154" cy="523220"/>
          </a:xfrm>
          <a:prstGeom prst="rect">
            <a:avLst/>
          </a:prstGeom>
          <a:noFill/>
        </p:spPr>
        <p:txBody>
          <a:bodyPr wrap="none" rtlCol="0">
            <a:spAutoFit/>
          </a:bodyPr>
          <a:lstStyle/>
          <a:p>
            <a:r>
              <a:rPr lang="ja-JP" altLang="en-US" sz="2800" dirty="0"/>
              <a:t>このような研究はほとんど見つからなかった</a:t>
            </a:r>
            <a:endParaRPr kumimoji="1" lang="ja-JP" altLang="en-US" sz="2800" dirty="0"/>
          </a:p>
        </p:txBody>
      </p:sp>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sp>
        <p:nvSpPr>
          <p:cNvPr id="21" name="テキスト ボックス 20">
            <a:extLst>
              <a:ext uri="{FF2B5EF4-FFF2-40B4-BE49-F238E27FC236}">
                <a16:creationId xmlns:a16="http://schemas.microsoft.com/office/drawing/2014/main" xmlns="" id="{42310EFC-692E-45B2-A993-A5DEB3D61A00}"/>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4" name="スライド番号プレースホルダー 3">
            <a:extLst>
              <a:ext uri="{FF2B5EF4-FFF2-40B4-BE49-F238E27FC236}">
                <a16:creationId xmlns:a16="http://schemas.microsoft.com/office/drawing/2014/main" xmlns="" id="{EBF32754-F4FD-4E90-8DD8-E0555B355173}"/>
              </a:ext>
            </a:extLst>
          </p:cNvPr>
          <p:cNvSpPr>
            <a:spLocks noGrp="1"/>
          </p:cNvSpPr>
          <p:nvPr>
            <p:ph type="sldNum" sz="quarter" idx="12"/>
          </p:nvPr>
        </p:nvSpPr>
        <p:spPr/>
        <p:txBody>
          <a:bodyPr/>
          <a:lstStyle/>
          <a:p>
            <a:fld id="{23DE9F7B-45CB-4F71-8B93-DBA7E176780B}" type="slidenum">
              <a:rPr lang="ja-JP" altLang="en-US" smtClean="0"/>
              <a:pPr/>
              <a:t>10</a:t>
            </a:fld>
            <a:endParaRPr lang="ja-JP" altLang="en-US"/>
          </a:p>
        </p:txBody>
      </p:sp>
    </p:spTree>
    <p:extLst>
      <p:ext uri="{BB962C8B-B14F-4D97-AF65-F5344CB8AC3E}">
        <p14:creationId xmlns:p14="http://schemas.microsoft.com/office/powerpoint/2010/main" val="4711457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xmlns="" id="{DDD184B8-3717-4BF9-8BBD-DF6FF0737B1E}"/>
              </a:ext>
            </a:extLst>
          </p:cNvPr>
          <p:cNvSpPr>
            <a:spLocks noGrp="1"/>
          </p:cNvSpPr>
          <p:nvPr>
            <p:ph type="dt" sz="half" idx="10"/>
          </p:nvPr>
        </p:nvSpPr>
        <p:spPr/>
        <p:txBody>
          <a:bodyPr/>
          <a:lstStyle/>
          <a:p>
            <a:r>
              <a:rPr lang="en-US" altLang="ja-JP"/>
              <a:t>2017/12/11</a:t>
            </a:r>
            <a:endParaRPr lang="ja-JP" altLang="en-US"/>
          </a:p>
        </p:txBody>
      </p:sp>
      <p:pic>
        <p:nvPicPr>
          <p:cNvPr id="23" name="Picture 2">
            <a:extLst>
              <a:ext uri="{FF2B5EF4-FFF2-40B4-BE49-F238E27FC236}">
                <a16:creationId xmlns:a16="http://schemas.microsoft.com/office/drawing/2014/main" xmlns="" id="{718D5E11-84F0-4424-9C2C-44CD9ED7325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テキスト ボックス 23">
            <a:extLst>
              <a:ext uri="{FF2B5EF4-FFF2-40B4-BE49-F238E27FC236}">
                <a16:creationId xmlns:a16="http://schemas.microsoft.com/office/drawing/2014/main" xmlns="" id="{A2A6FC1D-D652-41EF-84AC-B0DF8B0776E2}"/>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25" name="テキスト ボックス 24">
            <a:extLst>
              <a:ext uri="{FF2B5EF4-FFF2-40B4-BE49-F238E27FC236}">
                <a16:creationId xmlns:a16="http://schemas.microsoft.com/office/drawing/2014/main" xmlns="" id="{817CF090-883A-45B6-B7D2-28E26A9F03DB}"/>
              </a:ext>
            </a:extLst>
          </p:cNvPr>
          <p:cNvSpPr txBox="1"/>
          <p:nvPr/>
        </p:nvSpPr>
        <p:spPr>
          <a:xfrm>
            <a:off x="6403722" y="6426858"/>
            <a:ext cx="2465162" cy="369332"/>
          </a:xfrm>
          <a:prstGeom prst="rect">
            <a:avLst/>
          </a:prstGeom>
          <a:noFill/>
        </p:spPr>
        <p:txBody>
          <a:bodyPr wrap="none" rtlCol="0">
            <a:spAutoFit/>
          </a:bodyPr>
          <a:lstStyle/>
          <a:p>
            <a:r>
              <a:rPr kumimoji="1" lang="en-US" altLang="ja-JP" dirty="0"/>
              <a:t>Wedel and Pieter (2010)</a:t>
            </a:r>
            <a:endParaRPr kumimoji="1" lang="ja-JP" altLang="en-US" dirty="0"/>
          </a:p>
        </p:txBody>
      </p:sp>
      <p:pic>
        <p:nvPicPr>
          <p:cNvPr id="16" name="図 15">
            <a:extLst>
              <a:ext uri="{FF2B5EF4-FFF2-40B4-BE49-F238E27FC236}">
                <a16:creationId xmlns:a16="http://schemas.microsoft.com/office/drawing/2014/main" xmlns="" id="{CB64E307-DE81-4CED-B053-DAE8EDF6D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0" y="1897607"/>
            <a:ext cx="9144000" cy="3411761"/>
          </a:xfrm>
          <a:prstGeom prst="rect">
            <a:avLst/>
          </a:prstGeom>
        </p:spPr>
      </p:pic>
      <p:sp>
        <p:nvSpPr>
          <p:cNvPr id="2" name="スライド番号プレースホルダー 1">
            <a:extLst>
              <a:ext uri="{FF2B5EF4-FFF2-40B4-BE49-F238E27FC236}">
                <a16:creationId xmlns:a16="http://schemas.microsoft.com/office/drawing/2014/main" xmlns="" id="{0BBD3AA3-356C-449F-A078-F470EE8F3E07}"/>
              </a:ext>
            </a:extLst>
          </p:cNvPr>
          <p:cNvSpPr>
            <a:spLocks noGrp="1"/>
          </p:cNvSpPr>
          <p:nvPr>
            <p:ph type="sldNum" sz="quarter" idx="12"/>
          </p:nvPr>
        </p:nvSpPr>
        <p:spPr/>
        <p:txBody>
          <a:bodyPr/>
          <a:lstStyle/>
          <a:p>
            <a:fld id="{23DE9F7B-45CB-4F71-8B93-DBA7E176780B}" type="slidenum">
              <a:rPr lang="ja-JP" altLang="en-US" smtClean="0"/>
              <a:pPr/>
              <a:t>11</a:t>
            </a:fld>
            <a:endParaRPr lang="ja-JP" altLang="en-US"/>
          </a:p>
        </p:txBody>
      </p:sp>
    </p:spTree>
    <p:extLst>
      <p:ext uri="{BB962C8B-B14F-4D97-AF65-F5344CB8AC3E}">
        <p14:creationId xmlns:p14="http://schemas.microsoft.com/office/powerpoint/2010/main" val="3891972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xmlns="" id="{4E9978B3-B4A4-4348-A998-D515FF68B52F}"/>
              </a:ext>
            </a:extLst>
          </p:cNvPr>
          <p:cNvSpPr>
            <a:spLocks noGrp="1"/>
          </p:cNvSpPr>
          <p:nvPr>
            <p:ph type="dt" sz="half" idx="10"/>
          </p:nvPr>
        </p:nvSpPr>
        <p:spPr/>
        <p:txBody>
          <a:bodyPr/>
          <a:lstStyle/>
          <a:p>
            <a:r>
              <a:rPr lang="en-US" altLang="ja-JP"/>
              <a:t>2017/12/11</a:t>
            </a:r>
            <a:endParaRPr lang="ja-JP" altLang="en-US" dirty="0"/>
          </a:p>
        </p:txBody>
      </p:sp>
      <p:sp>
        <p:nvSpPr>
          <p:cNvPr id="13" name="テキスト ボックス 12">
            <a:extLst>
              <a:ext uri="{FF2B5EF4-FFF2-40B4-BE49-F238E27FC236}">
                <a16:creationId xmlns:a16="http://schemas.microsoft.com/office/drawing/2014/main" xmlns="" id="{67BEDD4F-EA68-4DCA-94DB-39047BFB65FE}"/>
              </a:ext>
            </a:extLst>
          </p:cNvPr>
          <p:cNvSpPr txBox="1"/>
          <p:nvPr/>
        </p:nvSpPr>
        <p:spPr>
          <a:xfrm>
            <a:off x="6522873" y="6417289"/>
            <a:ext cx="2493030" cy="369332"/>
          </a:xfrm>
          <a:prstGeom prst="rect">
            <a:avLst/>
          </a:prstGeom>
          <a:noFill/>
        </p:spPr>
        <p:txBody>
          <a:bodyPr wrap="square" rtlCol="0">
            <a:spAutoFit/>
          </a:bodyPr>
          <a:lstStyle/>
          <a:p>
            <a:r>
              <a:rPr kumimoji="1" lang="en-US" altLang="ja-JP" dirty="0"/>
              <a:t>Wedel and </a:t>
            </a:r>
            <a:r>
              <a:rPr kumimoji="1" lang="en-US" altLang="ja-JP" dirty="0" err="1"/>
              <a:t>Pieters</a:t>
            </a:r>
            <a:r>
              <a:rPr kumimoji="1" lang="en-US" altLang="ja-JP" dirty="0"/>
              <a:t> </a:t>
            </a:r>
            <a:r>
              <a:rPr kumimoji="1" lang="en-US" altLang="ja-JP" sz="1600" dirty="0"/>
              <a:t>(</a:t>
            </a:r>
            <a:r>
              <a:rPr lang="en-US" altLang="ja-JP" sz="1600" dirty="0"/>
              <a:t>2004</a:t>
            </a:r>
            <a:r>
              <a:rPr kumimoji="1" lang="en-US" altLang="ja-JP" sz="1600" dirty="0"/>
              <a:t>)</a:t>
            </a:r>
            <a:endParaRPr kumimoji="1" lang="ja-JP" altLang="en-US" dirty="0"/>
          </a:p>
        </p:txBody>
      </p:sp>
      <p:sp>
        <p:nvSpPr>
          <p:cNvPr id="24" name="正方形/長方形 23">
            <a:extLst>
              <a:ext uri="{FF2B5EF4-FFF2-40B4-BE49-F238E27FC236}">
                <a16:creationId xmlns:a16="http://schemas.microsoft.com/office/drawing/2014/main" xmlns="" id="{C6266285-BA7E-40B0-AB50-74A8F5300EB3}"/>
              </a:ext>
            </a:extLst>
          </p:cNvPr>
          <p:cNvSpPr/>
          <p:nvPr/>
        </p:nvSpPr>
        <p:spPr>
          <a:xfrm>
            <a:off x="3110738" y="6422782"/>
            <a:ext cx="3547766" cy="338554"/>
          </a:xfrm>
          <a:prstGeom prst="rect">
            <a:avLst/>
          </a:prstGeom>
        </p:spPr>
        <p:txBody>
          <a:bodyPr wrap="none">
            <a:spAutoFit/>
          </a:bodyPr>
          <a:lstStyle/>
          <a:p>
            <a:r>
              <a:rPr lang="ja-JP" altLang="en-US" sz="1600" dirty="0"/>
              <a:t>永井竜之介</a:t>
            </a:r>
            <a:r>
              <a:rPr lang="en-US" altLang="ja-JP" sz="1600" dirty="0"/>
              <a:t>,</a:t>
            </a:r>
            <a:r>
              <a:rPr lang="ja-JP" altLang="en-US" sz="1600" dirty="0"/>
              <a:t>恩藏直人</a:t>
            </a:r>
            <a:r>
              <a:rPr lang="en-US" altLang="ja-JP" sz="1600" dirty="0"/>
              <a:t>,</a:t>
            </a:r>
            <a:r>
              <a:rPr lang="ja-JP" altLang="en-US" sz="1600" dirty="0"/>
              <a:t>大嶋俊之</a:t>
            </a:r>
            <a:r>
              <a:rPr lang="en-US" altLang="ja-JP" sz="1600" dirty="0"/>
              <a:t>,(2016)</a:t>
            </a:r>
            <a:endParaRPr lang="ja-JP" altLang="en-US" sz="1600" dirty="0"/>
          </a:p>
        </p:txBody>
      </p:sp>
      <p:sp>
        <p:nvSpPr>
          <p:cNvPr id="25" name="テキスト ボックス 24">
            <a:extLst>
              <a:ext uri="{FF2B5EF4-FFF2-40B4-BE49-F238E27FC236}">
                <a16:creationId xmlns:a16="http://schemas.microsoft.com/office/drawing/2014/main" xmlns="" id="{27C5823A-3B4C-4930-B1B8-7E78B59E5BCD}"/>
              </a:ext>
            </a:extLst>
          </p:cNvPr>
          <p:cNvSpPr txBox="1"/>
          <p:nvPr/>
        </p:nvSpPr>
        <p:spPr>
          <a:xfrm>
            <a:off x="2047280" y="6422782"/>
            <a:ext cx="1136850" cy="338554"/>
          </a:xfrm>
          <a:prstGeom prst="rect">
            <a:avLst/>
          </a:prstGeom>
          <a:noFill/>
        </p:spPr>
        <p:txBody>
          <a:bodyPr wrap="none" rtlCol="0">
            <a:spAutoFit/>
          </a:bodyPr>
          <a:lstStyle/>
          <a:p>
            <a:r>
              <a:rPr lang="ja-JP" altLang="en-US" sz="1600" dirty="0"/>
              <a:t>宮沢</a:t>
            </a:r>
            <a:r>
              <a:rPr kumimoji="1" lang="en-US" altLang="ja-JP" sz="1600" dirty="0"/>
              <a:t>(1985)</a:t>
            </a:r>
          </a:p>
        </p:txBody>
      </p:sp>
      <p:pic>
        <p:nvPicPr>
          <p:cNvPr id="87"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テキスト ボックス 27">
            <a:extLst>
              <a:ext uri="{FF2B5EF4-FFF2-40B4-BE49-F238E27FC236}">
                <a16:creationId xmlns:a16="http://schemas.microsoft.com/office/drawing/2014/main" xmlns="" id="{42310EFC-692E-45B2-A993-A5DEB3D61A00}"/>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pic>
        <p:nvPicPr>
          <p:cNvPr id="30" name="図 29">
            <a:extLst>
              <a:ext uri="{FF2B5EF4-FFF2-40B4-BE49-F238E27FC236}">
                <a16:creationId xmlns:a16="http://schemas.microsoft.com/office/drawing/2014/main" xmlns="" id="{857A26CE-5F1B-4FE7-925D-CEC896676B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823" y="1665754"/>
            <a:ext cx="9144000" cy="3411761"/>
          </a:xfrm>
          <a:prstGeom prst="rect">
            <a:avLst/>
          </a:prstGeom>
        </p:spPr>
      </p:pic>
      <p:sp>
        <p:nvSpPr>
          <p:cNvPr id="6" name="星: 24 pt 5">
            <a:extLst>
              <a:ext uri="{FF2B5EF4-FFF2-40B4-BE49-F238E27FC236}">
                <a16:creationId xmlns:a16="http://schemas.microsoft.com/office/drawing/2014/main" xmlns="" id="{C933CB9B-A873-40F9-BAE8-A68653391EAB}"/>
              </a:ext>
            </a:extLst>
          </p:cNvPr>
          <p:cNvSpPr/>
          <p:nvPr/>
        </p:nvSpPr>
        <p:spPr>
          <a:xfrm>
            <a:off x="2716078" y="2577204"/>
            <a:ext cx="936104" cy="881585"/>
          </a:xfrm>
          <a:prstGeom prst="star24">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800" dirty="0">
                <a:solidFill>
                  <a:srgbClr val="FF0000"/>
                </a:solidFill>
              </a:rPr>
              <a:t>？</a:t>
            </a:r>
          </a:p>
        </p:txBody>
      </p:sp>
      <p:grpSp>
        <p:nvGrpSpPr>
          <p:cNvPr id="2" name="グループ化 1"/>
          <p:cNvGrpSpPr/>
          <p:nvPr/>
        </p:nvGrpSpPr>
        <p:grpSpPr>
          <a:xfrm>
            <a:off x="2081305" y="875042"/>
            <a:ext cx="3679870" cy="843142"/>
            <a:chOff x="2557414" y="820321"/>
            <a:chExt cx="3679870" cy="843142"/>
          </a:xfrm>
        </p:grpSpPr>
        <p:sp>
          <p:nvSpPr>
            <p:cNvPr id="26" name="吹き出し: 角を丸めた四角形 25">
              <a:extLst>
                <a:ext uri="{FF2B5EF4-FFF2-40B4-BE49-F238E27FC236}">
                  <a16:creationId xmlns:a16="http://schemas.microsoft.com/office/drawing/2014/main" xmlns="" id="{140FDB84-9C46-465A-BF83-A9234801C9F2}"/>
                </a:ext>
              </a:extLst>
            </p:cNvPr>
            <p:cNvSpPr/>
            <p:nvPr/>
          </p:nvSpPr>
          <p:spPr>
            <a:xfrm>
              <a:off x="2557414" y="820321"/>
              <a:ext cx="3679870" cy="843142"/>
            </a:xfrm>
            <a:prstGeom prst="wedgeRoundRectCallout">
              <a:avLst>
                <a:gd name="adj1" fmla="val -42384"/>
                <a:gd name="adj2" fmla="val 85998"/>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7" name="テキスト ボックス 26">
              <a:extLst>
                <a:ext uri="{FF2B5EF4-FFF2-40B4-BE49-F238E27FC236}">
                  <a16:creationId xmlns:a16="http://schemas.microsoft.com/office/drawing/2014/main" xmlns="" id="{E9F973A6-1ED2-4D24-B478-A20242F929C1}"/>
                </a:ext>
              </a:extLst>
            </p:cNvPr>
            <p:cNvSpPr txBox="1"/>
            <p:nvPr/>
          </p:nvSpPr>
          <p:spPr>
            <a:xfrm>
              <a:off x="2783315" y="1033602"/>
              <a:ext cx="3262432" cy="461665"/>
            </a:xfrm>
            <a:prstGeom prst="rect">
              <a:avLst/>
            </a:prstGeom>
            <a:noFill/>
          </p:spPr>
          <p:txBody>
            <a:bodyPr wrap="none" rtlCol="0">
              <a:spAutoFit/>
            </a:bodyPr>
            <a:lstStyle/>
            <a:p>
              <a:r>
                <a:rPr kumimoji="1" lang="ja-JP" altLang="en-US" sz="2400" dirty="0"/>
                <a:t>内的要因</a:t>
              </a:r>
              <a:r>
                <a:rPr lang="ja-JP" altLang="en-US" sz="2400" dirty="0"/>
                <a:t>＝</a:t>
              </a:r>
              <a:r>
                <a:rPr lang="ja-JP" altLang="en-US" sz="2400" dirty="0">
                  <a:solidFill>
                    <a:srgbClr val="FF0000"/>
                  </a:solidFill>
                </a:rPr>
                <a:t>入店前感情</a:t>
              </a:r>
              <a:endParaRPr kumimoji="1" lang="ja-JP" altLang="en-US" sz="2400" dirty="0">
                <a:solidFill>
                  <a:srgbClr val="FF0000"/>
                </a:solidFill>
              </a:endParaRPr>
            </a:p>
          </p:txBody>
        </p:sp>
      </p:grpSp>
      <p:sp>
        <p:nvSpPr>
          <p:cNvPr id="20" name="吹き出し: 角を丸めた四角形 19">
            <a:extLst>
              <a:ext uri="{FF2B5EF4-FFF2-40B4-BE49-F238E27FC236}">
                <a16:creationId xmlns:a16="http://schemas.microsoft.com/office/drawing/2014/main" xmlns="" id="{3EBE3BF6-EC3F-475F-B3F7-B0C213454BAA}"/>
              </a:ext>
            </a:extLst>
          </p:cNvPr>
          <p:cNvSpPr/>
          <p:nvPr/>
        </p:nvSpPr>
        <p:spPr>
          <a:xfrm>
            <a:off x="5883720" y="980729"/>
            <a:ext cx="3028420" cy="1012365"/>
          </a:xfrm>
          <a:prstGeom prst="wedgeRoundRectCallout">
            <a:avLst>
              <a:gd name="adj1" fmla="val -117"/>
              <a:gd name="adj2" fmla="val 110098"/>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テキスト ボックス 20">
            <a:extLst>
              <a:ext uri="{FF2B5EF4-FFF2-40B4-BE49-F238E27FC236}">
                <a16:creationId xmlns:a16="http://schemas.microsoft.com/office/drawing/2014/main" xmlns="" id="{F562F947-8605-4581-B145-587E7EC357EE}"/>
              </a:ext>
            </a:extLst>
          </p:cNvPr>
          <p:cNvSpPr txBox="1"/>
          <p:nvPr/>
        </p:nvSpPr>
        <p:spPr>
          <a:xfrm>
            <a:off x="6200999" y="1144285"/>
            <a:ext cx="2796850" cy="830997"/>
          </a:xfrm>
          <a:prstGeom prst="rect">
            <a:avLst/>
          </a:prstGeom>
          <a:noFill/>
        </p:spPr>
        <p:txBody>
          <a:bodyPr wrap="square" rtlCol="0">
            <a:spAutoFit/>
          </a:bodyPr>
          <a:lstStyle/>
          <a:p>
            <a:r>
              <a:rPr kumimoji="1" lang="ja-JP" altLang="en-US" sz="2400" dirty="0">
                <a:solidFill>
                  <a:srgbClr val="FF0000"/>
                </a:solidFill>
              </a:rPr>
              <a:t>非計画購買行動の</a:t>
            </a:r>
            <a:endParaRPr kumimoji="1" lang="en-US" altLang="ja-JP" sz="2400" dirty="0">
              <a:solidFill>
                <a:srgbClr val="FF0000"/>
              </a:solidFill>
            </a:endParaRPr>
          </a:p>
          <a:p>
            <a:r>
              <a:rPr kumimoji="1" lang="ja-JP" altLang="en-US" sz="2400" dirty="0">
                <a:solidFill>
                  <a:srgbClr val="FF0000"/>
                </a:solidFill>
              </a:rPr>
              <a:t>　　　　増加</a:t>
            </a:r>
          </a:p>
        </p:txBody>
      </p:sp>
      <p:grpSp>
        <p:nvGrpSpPr>
          <p:cNvPr id="3" name="グループ化 2">
            <a:extLst>
              <a:ext uri="{FF2B5EF4-FFF2-40B4-BE49-F238E27FC236}">
                <a16:creationId xmlns:a16="http://schemas.microsoft.com/office/drawing/2014/main" xmlns="" id="{42B5FBD9-59EF-450C-8F11-A5FA90A6E1EF}"/>
              </a:ext>
            </a:extLst>
          </p:cNvPr>
          <p:cNvGrpSpPr/>
          <p:nvPr/>
        </p:nvGrpSpPr>
        <p:grpSpPr>
          <a:xfrm>
            <a:off x="3683742" y="4628653"/>
            <a:ext cx="5065896" cy="1686283"/>
            <a:chOff x="3810380" y="4747050"/>
            <a:chExt cx="5065896" cy="1686283"/>
          </a:xfrm>
        </p:grpSpPr>
        <p:sp>
          <p:nvSpPr>
            <p:cNvPr id="19" name="吹き出し: 角を丸めた四角形 18">
              <a:extLst>
                <a:ext uri="{FF2B5EF4-FFF2-40B4-BE49-F238E27FC236}">
                  <a16:creationId xmlns:a16="http://schemas.microsoft.com/office/drawing/2014/main" xmlns="" id="{D05244B9-6E08-4882-BB12-5B3A9177849F}"/>
                </a:ext>
              </a:extLst>
            </p:cNvPr>
            <p:cNvSpPr/>
            <p:nvPr/>
          </p:nvSpPr>
          <p:spPr>
            <a:xfrm>
              <a:off x="3810380" y="4747050"/>
              <a:ext cx="5040560" cy="1686283"/>
            </a:xfrm>
            <a:prstGeom prst="wedgeRoundRectCallout">
              <a:avLst>
                <a:gd name="adj1" fmla="val -35144"/>
                <a:gd name="adj2" fmla="val -79692"/>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a16="http://schemas.microsoft.com/office/drawing/2014/main" xmlns="" id="{176BF1A8-7EAA-457F-AE95-E4211E545379}"/>
                </a:ext>
              </a:extLst>
            </p:cNvPr>
            <p:cNvSpPr txBox="1"/>
            <p:nvPr/>
          </p:nvSpPr>
          <p:spPr>
            <a:xfrm>
              <a:off x="7084952" y="6028941"/>
              <a:ext cx="1791324" cy="369332"/>
            </a:xfrm>
            <a:prstGeom prst="rect">
              <a:avLst/>
            </a:prstGeom>
            <a:noFill/>
          </p:spPr>
          <p:txBody>
            <a:bodyPr wrap="square" rtlCol="0">
              <a:spAutoFit/>
            </a:bodyPr>
            <a:lstStyle/>
            <a:p>
              <a:r>
                <a:rPr lang="en-US" altLang="ja-JP" dirty="0"/>
                <a:t>Hui et al. </a:t>
              </a:r>
              <a:r>
                <a:rPr lang="ja-JP" altLang="en-US" dirty="0"/>
                <a:t>（</a:t>
              </a:r>
              <a:r>
                <a:rPr lang="en-US" altLang="ja-JP" dirty="0"/>
                <a:t>2009</a:t>
              </a:r>
              <a:r>
                <a:rPr lang="ja-JP" altLang="en-US" dirty="0"/>
                <a:t>）</a:t>
              </a:r>
              <a:endParaRPr kumimoji="1" lang="ja-JP" altLang="en-US" dirty="0"/>
            </a:p>
          </p:txBody>
        </p:sp>
        <p:sp>
          <p:nvSpPr>
            <p:cNvPr id="18" name="テキスト ボックス 17">
              <a:extLst>
                <a:ext uri="{FF2B5EF4-FFF2-40B4-BE49-F238E27FC236}">
                  <a16:creationId xmlns:a16="http://schemas.microsoft.com/office/drawing/2014/main" xmlns="" id="{F51F7233-AE3E-41CF-A00A-89B43BD9D31F}"/>
                </a:ext>
              </a:extLst>
            </p:cNvPr>
            <p:cNvSpPr txBox="1"/>
            <p:nvPr/>
          </p:nvSpPr>
          <p:spPr>
            <a:xfrm>
              <a:off x="4179392" y="4922670"/>
              <a:ext cx="4680520" cy="1200329"/>
            </a:xfrm>
            <a:prstGeom prst="rect">
              <a:avLst/>
            </a:prstGeom>
            <a:noFill/>
          </p:spPr>
          <p:txBody>
            <a:bodyPr wrap="square" rtlCol="0">
              <a:spAutoFit/>
            </a:bodyPr>
            <a:lstStyle/>
            <a:p>
              <a:r>
                <a:rPr lang="ja-JP" altLang="en-US" sz="2400" dirty="0"/>
                <a:t>「</a:t>
              </a:r>
              <a:r>
                <a:rPr lang="ja-JP" altLang="en-US" sz="2400" dirty="0">
                  <a:solidFill>
                    <a:srgbClr val="FF0000"/>
                  </a:solidFill>
                </a:rPr>
                <a:t>店舗内滞在時間が長くなる</a:t>
              </a:r>
              <a:r>
                <a:rPr lang="ja-JP" altLang="en-US" sz="2400" dirty="0"/>
                <a:t>と，</a:t>
              </a:r>
              <a:endParaRPr lang="en-US" altLang="ja-JP" sz="2400" dirty="0"/>
            </a:p>
            <a:p>
              <a:r>
                <a:rPr lang="ja-JP" altLang="en-US" sz="2400" dirty="0"/>
                <a:t>現在滞留中の売場での滞留が</a:t>
              </a:r>
              <a:endParaRPr lang="en-US" altLang="ja-JP" sz="2400" dirty="0"/>
            </a:p>
            <a:p>
              <a:r>
                <a:rPr lang="ja-JP" altLang="en-US" sz="2400" dirty="0"/>
                <a:t>促進され，購買意欲が高まる」</a:t>
              </a:r>
              <a:endParaRPr kumimoji="1" lang="ja-JP" altLang="en-US" sz="2400" dirty="0"/>
            </a:p>
          </p:txBody>
        </p:sp>
      </p:grpSp>
      <p:sp>
        <p:nvSpPr>
          <p:cNvPr id="40" name="吹き出し: 角を丸めた四角形 39">
            <a:extLst>
              <a:ext uri="{FF2B5EF4-FFF2-40B4-BE49-F238E27FC236}">
                <a16:creationId xmlns:a16="http://schemas.microsoft.com/office/drawing/2014/main" xmlns="" id="{C509E8C9-612F-4782-A86B-6B2FC2CD32BB}"/>
              </a:ext>
            </a:extLst>
          </p:cNvPr>
          <p:cNvSpPr/>
          <p:nvPr/>
        </p:nvSpPr>
        <p:spPr>
          <a:xfrm>
            <a:off x="3661594" y="4636168"/>
            <a:ext cx="5040560" cy="1686283"/>
          </a:xfrm>
          <a:prstGeom prst="wedgeRoundRectCallout">
            <a:avLst>
              <a:gd name="adj1" fmla="val -35144"/>
              <a:gd name="adj2" fmla="val -79692"/>
              <a:gd name="adj3" fmla="val 16667"/>
            </a:avLst>
          </a:prstGeom>
          <a:solidFill>
            <a:schemeClr val="accent5">
              <a:lumMod val="20000"/>
              <a:lumOff val="8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rgbClr val="FF0000"/>
                </a:solidFill>
              </a:rPr>
              <a:t>情報接触時間が長くなる</a:t>
            </a:r>
          </a:p>
        </p:txBody>
      </p:sp>
      <p:sp>
        <p:nvSpPr>
          <p:cNvPr id="7" name="スライド番号プレースホルダー 6">
            <a:extLst>
              <a:ext uri="{FF2B5EF4-FFF2-40B4-BE49-F238E27FC236}">
                <a16:creationId xmlns:a16="http://schemas.microsoft.com/office/drawing/2014/main" xmlns="" id="{0AAB2AFF-4075-4EC8-9374-52EE9C823C96}"/>
              </a:ext>
            </a:extLst>
          </p:cNvPr>
          <p:cNvSpPr>
            <a:spLocks noGrp="1"/>
          </p:cNvSpPr>
          <p:nvPr>
            <p:ph type="sldNum" sz="quarter" idx="12"/>
          </p:nvPr>
        </p:nvSpPr>
        <p:spPr/>
        <p:txBody>
          <a:bodyPr/>
          <a:lstStyle/>
          <a:p>
            <a:fld id="{23DE9F7B-45CB-4F71-8B93-DBA7E176780B}" type="slidenum">
              <a:rPr lang="ja-JP" altLang="en-US" smtClean="0"/>
              <a:pPr/>
              <a:t>12</a:t>
            </a:fld>
            <a:endParaRPr lang="ja-JP" altLang="en-US" dirty="0"/>
          </a:p>
        </p:txBody>
      </p:sp>
    </p:spTree>
    <p:extLst>
      <p:ext uri="{BB962C8B-B14F-4D97-AF65-F5344CB8AC3E}">
        <p14:creationId xmlns:p14="http://schemas.microsoft.com/office/powerpoint/2010/main" val="3596221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500" fill="hold"/>
                                        <p:tgtEl>
                                          <p:spTgt spid="40"/>
                                        </p:tgtEl>
                                        <p:attrNameLst>
                                          <p:attrName>ppt_w</p:attrName>
                                        </p:attrNameLst>
                                      </p:cBhvr>
                                      <p:tavLst>
                                        <p:tav tm="0">
                                          <p:val>
                                            <p:fltVal val="0"/>
                                          </p:val>
                                        </p:tav>
                                        <p:tav tm="100000">
                                          <p:val>
                                            <p:strVal val="#ppt_w"/>
                                          </p:val>
                                        </p:tav>
                                      </p:tavLst>
                                    </p:anim>
                                    <p:anim calcmode="lin" valueType="num">
                                      <p:cBhvr>
                                        <p:cTn id="8" dur="500" fill="hold"/>
                                        <p:tgtEl>
                                          <p:spTgt spid="40"/>
                                        </p:tgtEl>
                                        <p:attrNameLst>
                                          <p:attrName>ppt_h</p:attrName>
                                        </p:attrNameLst>
                                      </p:cBhvr>
                                      <p:tavLst>
                                        <p:tav tm="0">
                                          <p:val>
                                            <p:fltVal val="0"/>
                                          </p:val>
                                        </p:tav>
                                        <p:tav tm="100000">
                                          <p:val>
                                            <p:strVal val="#ppt_h"/>
                                          </p:val>
                                        </p:tav>
                                      </p:tavLst>
                                    </p:anim>
                                    <p:animEffect transition="in" filter="fade">
                                      <p:cBhvr>
                                        <p:cTn id="9" dur="500"/>
                                        <p:tgtEl>
                                          <p:spTgt spid="4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テキスト ボックス 3"/>
          <p:cNvSpPr txBox="1"/>
          <p:nvPr/>
        </p:nvSpPr>
        <p:spPr>
          <a:xfrm>
            <a:off x="865766" y="1412776"/>
            <a:ext cx="7348486" cy="1754326"/>
          </a:xfrm>
          <a:prstGeom prst="rect">
            <a:avLst/>
          </a:prstGeom>
          <a:noFill/>
        </p:spPr>
        <p:txBody>
          <a:bodyPr wrap="none" rtlCol="0">
            <a:spAutoFit/>
          </a:bodyPr>
          <a:lstStyle/>
          <a:p>
            <a:pPr algn="ctr"/>
            <a:r>
              <a:rPr lang="ja-JP" altLang="en-US" sz="3600" dirty="0"/>
              <a:t>入店前の感情の違いを活かして</a:t>
            </a:r>
            <a:endParaRPr lang="en-US" altLang="ja-JP" sz="3600" dirty="0"/>
          </a:p>
          <a:p>
            <a:pPr algn="ctr"/>
            <a:r>
              <a:rPr lang="ja-JP" altLang="en-US" sz="3600" dirty="0"/>
              <a:t>非計画購買の増加につながる行動</a:t>
            </a:r>
            <a:r>
              <a:rPr kumimoji="1" lang="ja-JP" altLang="en-US" sz="3600" dirty="0"/>
              <a:t>を</a:t>
            </a:r>
            <a:endParaRPr kumimoji="1" lang="en-US" altLang="ja-JP" sz="3600" dirty="0"/>
          </a:p>
          <a:p>
            <a:pPr algn="ctr"/>
            <a:r>
              <a:rPr kumimoji="1" lang="ja-JP" altLang="en-US" sz="3600" dirty="0"/>
              <a:t>促進できないだろうか</a:t>
            </a:r>
            <a:endParaRPr kumimoji="1" lang="en-US" altLang="ja-JP" sz="3600" dirty="0"/>
          </a:p>
        </p:txBody>
      </p:sp>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sp>
        <p:nvSpPr>
          <p:cNvPr id="14" name="テキスト ボックス 13">
            <a:extLst>
              <a:ext uri="{FF2B5EF4-FFF2-40B4-BE49-F238E27FC236}">
                <a16:creationId xmlns:a16="http://schemas.microsoft.com/office/drawing/2014/main" xmlns="" id="{1BF28610-4363-42B7-867D-C1B91EB257C8}"/>
              </a:ext>
            </a:extLst>
          </p:cNvPr>
          <p:cNvSpPr txBox="1"/>
          <p:nvPr/>
        </p:nvSpPr>
        <p:spPr>
          <a:xfrm>
            <a:off x="0" y="61173"/>
            <a:ext cx="2646878" cy="830997"/>
          </a:xfrm>
          <a:prstGeom prst="rect">
            <a:avLst/>
          </a:prstGeom>
          <a:noFill/>
        </p:spPr>
        <p:txBody>
          <a:bodyPr wrap="none" rtlCol="0">
            <a:spAutoFit/>
          </a:bodyPr>
          <a:lstStyle/>
          <a:p>
            <a:r>
              <a:rPr lang="ja-JP" altLang="en-US" sz="4800" dirty="0"/>
              <a:t>問題意識</a:t>
            </a:r>
          </a:p>
        </p:txBody>
      </p:sp>
      <p:pic>
        <p:nvPicPr>
          <p:cNvPr id="17" name="図 16">
            <a:extLst>
              <a:ext uri="{FF2B5EF4-FFF2-40B4-BE49-F238E27FC236}">
                <a16:creationId xmlns:a16="http://schemas.microsoft.com/office/drawing/2014/main" xmlns="" id="{B3021D10-B4F4-4686-AFF3-479CD781A8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00" y="3429000"/>
            <a:ext cx="9144000" cy="2739368"/>
          </a:xfrm>
          <a:prstGeom prst="rect">
            <a:avLst/>
          </a:prstGeom>
        </p:spPr>
      </p:pic>
      <p:sp>
        <p:nvSpPr>
          <p:cNvPr id="5" name="スライド番号プレースホルダー 4">
            <a:extLst>
              <a:ext uri="{FF2B5EF4-FFF2-40B4-BE49-F238E27FC236}">
                <a16:creationId xmlns:a16="http://schemas.microsoft.com/office/drawing/2014/main" xmlns="" id="{831C0115-D3EE-461D-A700-3AFD3079CE60}"/>
              </a:ext>
            </a:extLst>
          </p:cNvPr>
          <p:cNvSpPr>
            <a:spLocks noGrp="1"/>
          </p:cNvSpPr>
          <p:nvPr>
            <p:ph type="sldNum" sz="quarter" idx="12"/>
          </p:nvPr>
        </p:nvSpPr>
        <p:spPr/>
        <p:txBody>
          <a:bodyPr/>
          <a:lstStyle/>
          <a:p>
            <a:fld id="{23DE9F7B-45CB-4F71-8B93-DBA7E176780B}" type="slidenum">
              <a:rPr lang="ja-JP" altLang="en-US" smtClean="0"/>
              <a:pPr/>
              <a:t>13</a:t>
            </a:fld>
            <a:endParaRPr lang="ja-JP" altLang="en-US"/>
          </a:p>
        </p:txBody>
      </p:sp>
    </p:spTree>
    <p:extLst>
      <p:ext uri="{BB962C8B-B14F-4D97-AF65-F5344CB8AC3E}">
        <p14:creationId xmlns:p14="http://schemas.microsoft.com/office/powerpoint/2010/main" val="132777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r>
              <a:rPr lang="en-US" altLang="ja-JP"/>
              <a:t>2017/12/11</a:t>
            </a:r>
            <a:endParaRPr lang="ja-JP" altLang="en-US" dirty="0"/>
          </a:p>
        </p:txBody>
      </p:sp>
      <p:sp>
        <p:nvSpPr>
          <p:cNvPr id="6" name="テキスト ボックス 5"/>
          <p:cNvSpPr txBox="1"/>
          <p:nvPr/>
        </p:nvSpPr>
        <p:spPr>
          <a:xfrm>
            <a:off x="35278" y="44624"/>
            <a:ext cx="2646878" cy="830997"/>
          </a:xfrm>
          <a:prstGeom prst="rect">
            <a:avLst/>
          </a:prstGeom>
          <a:noFill/>
        </p:spPr>
        <p:txBody>
          <a:bodyPr wrap="none" rtlCol="0">
            <a:spAutoFit/>
          </a:bodyPr>
          <a:lstStyle/>
          <a:p>
            <a:r>
              <a:rPr lang="ja-JP" altLang="en-US" sz="4800" dirty="0"/>
              <a:t>先行研究</a:t>
            </a:r>
          </a:p>
        </p:txBody>
      </p:sp>
      <p:grpSp>
        <p:nvGrpSpPr>
          <p:cNvPr id="9" name="グループ化 8"/>
          <p:cNvGrpSpPr/>
          <p:nvPr/>
        </p:nvGrpSpPr>
        <p:grpSpPr>
          <a:xfrm>
            <a:off x="1500227" y="3868843"/>
            <a:ext cx="6143544" cy="803420"/>
            <a:chOff x="270005" y="5601097"/>
            <a:chExt cx="8570296" cy="1028683"/>
          </a:xfrm>
        </p:grpSpPr>
        <p:sp>
          <p:nvSpPr>
            <p:cNvPr id="7" name="吹き出し: 角を丸めた四角形 12">
              <a:extLst>
                <a:ext uri="{FF2B5EF4-FFF2-40B4-BE49-F238E27FC236}">
                  <a16:creationId xmlns:a16="http://schemas.microsoft.com/office/drawing/2014/main" xmlns="" id="{501C2F9C-0C84-4764-AE75-958F3528B633}"/>
                </a:ext>
              </a:extLst>
            </p:cNvPr>
            <p:cNvSpPr/>
            <p:nvPr/>
          </p:nvSpPr>
          <p:spPr>
            <a:xfrm>
              <a:off x="270005" y="5601097"/>
              <a:ext cx="8570296" cy="1028683"/>
            </a:xfrm>
            <a:prstGeom prst="wedgeRoundRectCallout">
              <a:avLst>
                <a:gd name="adj1" fmla="val 1034"/>
                <a:gd name="adj2" fmla="val -45959"/>
                <a:gd name="adj3" fmla="val 16667"/>
              </a:avLst>
            </a:prstGeom>
            <a:noFill/>
            <a:ln w="28575">
              <a:solidFill>
                <a:srgbClr val="D67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dirty="0">
                <a:solidFill>
                  <a:srgbClr val="FFC000"/>
                </a:solidFill>
              </a:endParaRPr>
            </a:p>
          </p:txBody>
        </p:sp>
        <p:sp>
          <p:nvSpPr>
            <p:cNvPr id="8" name="テキスト ボックス 7"/>
            <p:cNvSpPr txBox="1"/>
            <p:nvPr/>
          </p:nvSpPr>
          <p:spPr>
            <a:xfrm>
              <a:off x="490082" y="5853829"/>
              <a:ext cx="6467511" cy="523220"/>
            </a:xfrm>
            <a:prstGeom prst="rect">
              <a:avLst/>
            </a:prstGeom>
            <a:noFill/>
          </p:spPr>
          <p:txBody>
            <a:bodyPr wrap="none" rtlCol="0">
              <a:spAutoFit/>
            </a:bodyPr>
            <a:lstStyle/>
            <a:p>
              <a:r>
                <a:rPr lang="en-US" altLang="ja-JP" sz="2800" dirty="0"/>
                <a:t>POP</a:t>
              </a:r>
              <a:r>
                <a:rPr lang="ja-JP" altLang="en-US" sz="2800" dirty="0"/>
                <a:t>は非計画購買を促す有効な手段</a:t>
              </a:r>
              <a:endParaRPr lang="en-US" altLang="ja-JP" sz="2800" dirty="0"/>
            </a:p>
          </p:txBody>
        </p:sp>
      </p:grpSp>
      <p:sp>
        <p:nvSpPr>
          <p:cNvPr id="12" name="テキスト ボックス 11">
            <a:extLst>
              <a:ext uri="{FF2B5EF4-FFF2-40B4-BE49-F238E27FC236}">
                <a16:creationId xmlns:a16="http://schemas.microsoft.com/office/drawing/2014/main" xmlns="" id="{1598403A-787A-41DD-BE45-EE20BCC48A4D}"/>
              </a:ext>
            </a:extLst>
          </p:cNvPr>
          <p:cNvSpPr txBox="1"/>
          <p:nvPr/>
        </p:nvSpPr>
        <p:spPr>
          <a:xfrm>
            <a:off x="197331" y="1257187"/>
            <a:ext cx="7875874" cy="1261884"/>
          </a:xfrm>
          <a:prstGeom prst="rect">
            <a:avLst/>
          </a:prstGeom>
          <a:noFill/>
        </p:spPr>
        <p:txBody>
          <a:bodyPr wrap="none" rtlCol="0">
            <a:spAutoFit/>
          </a:bodyPr>
          <a:lstStyle/>
          <a:p>
            <a:r>
              <a:rPr lang="ja-JP" altLang="en-US" sz="2800" dirty="0"/>
              <a:t>・</a:t>
            </a:r>
            <a:r>
              <a:rPr lang="ja-JP" altLang="en-US" sz="2400" dirty="0"/>
              <a:t>購買計画のない消費者は、購買計画のある消費者よりも、</a:t>
            </a:r>
            <a:endParaRPr lang="en-US" altLang="ja-JP" sz="2400" dirty="0"/>
          </a:p>
          <a:p>
            <a:r>
              <a:rPr lang="ja-JP" altLang="en-US" sz="2400" dirty="0"/>
              <a:t>　</a:t>
            </a:r>
            <a:r>
              <a:rPr lang="ja-JP" altLang="en-US" sz="2400" dirty="0">
                <a:solidFill>
                  <a:srgbClr val="FF0000"/>
                </a:solidFill>
              </a:rPr>
              <a:t>売り場内の広告の影響を受けた</a:t>
            </a:r>
            <a:r>
              <a:rPr lang="ja-JP" altLang="en-US" sz="2400" dirty="0"/>
              <a:t>と感じる傾向があった。</a:t>
            </a:r>
            <a:br>
              <a:rPr lang="ja-JP" altLang="en-US" sz="2400" dirty="0"/>
            </a:br>
            <a:endParaRPr kumimoji="1" lang="ja-JP" altLang="en-US" sz="2400" dirty="0"/>
          </a:p>
        </p:txBody>
      </p:sp>
      <p:sp>
        <p:nvSpPr>
          <p:cNvPr id="15" name="テキスト ボックス 14">
            <a:extLst>
              <a:ext uri="{FF2B5EF4-FFF2-40B4-BE49-F238E27FC236}">
                <a16:creationId xmlns:a16="http://schemas.microsoft.com/office/drawing/2014/main" xmlns="" id="{522719D3-B10A-4874-B157-547DC748A033}"/>
              </a:ext>
            </a:extLst>
          </p:cNvPr>
          <p:cNvSpPr txBox="1"/>
          <p:nvPr/>
        </p:nvSpPr>
        <p:spPr>
          <a:xfrm>
            <a:off x="131739" y="2483849"/>
            <a:ext cx="8880520" cy="523220"/>
          </a:xfrm>
          <a:prstGeom prst="rect">
            <a:avLst/>
          </a:prstGeom>
          <a:noFill/>
        </p:spPr>
        <p:txBody>
          <a:bodyPr wrap="square" rtlCol="0">
            <a:spAutoFit/>
          </a:bodyPr>
          <a:lstStyle/>
          <a:p>
            <a:r>
              <a:rPr kumimoji="1" lang="ja-JP" altLang="en-US" sz="2800" dirty="0"/>
              <a:t>・</a:t>
            </a:r>
            <a:r>
              <a:rPr lang="ja-JP" altLang="en-US" sz="2400" dirty="0"/>
              <a:t>非計画購買では</a:t>
            </a:r>
            <a:r>
              <a:rPr lang="en-US" altLang="ja-JP" sz="2400" dirty="0"/>
              <a:t>POP</a:t>
            </a:r>
            <a:r>
              <a:rPr lang="ja-JP" altLang="en-US" sz="2400" dirty="0"/>
              <a:t>の注視時間が計画購買の</a:t>
            </a:r>
            <a:r>
              <a:rPr lang="en-US" altLang="ja-JP" sz="2400" dirty="0">
                <a:solidFill>
                  <a:srgbClr val="FF0000"/>
                </a:solidFill>
              </a:rPr>
              <a:t>10</a:t>
            </a:r>
            <a:r>
              <a:rPr lang="ja-JP" altLang="en-US" sz="2400" dirty="0">
                <a:solidFill>
                  <a:srgbClr val="FF0000"/>
                </a:solidFill>
              </a:rPr>
              <a:t>倍</a:t>
            </a:r>
            <a:r>
              <a:rPr lang="ja-JP" altLang="en-US" sz="2400" dirty="0"/>
              <a:t>であった。</a:t>
            </a:r>
            <a:endParaRPr lang="en-US" altLang="ja-JP" sz="2400" dirty="0"/>
          </a:p>
        </p:txBody>
      </p:sp>
      <p:sp>
        <p:nvSpPr>
          <p:cNvPr id="16" name="テキスト ボックス 15">
            <a:extLst>
              <a:ext uri="{FF2B5EF4-FFF2-40B4-BE49-F238E27FC236}">
                <a16:creationId xmlns:a16="http://schemas.microsoft.com/office/drawing/2014/main" xmlns="" id="{E6D33148-E1C3-4084-9941-0DA5CBB924EC}"/>
              </a:ext>
            </a:extLst>
          </p:cNvPr>
          <p:cNvSpPr txBox="1"/>
          <p:nvPr/>
        </p:nvSpPr>
        <p:spPr>
          <a:xfrm>
            <a:off x="6989082" y="2145295"/>
            <a:ext cx="1957587" cy="338554"/>
          </a:xfrm>
          <a:prstGeom prst="rect">
            <a:avLst/>
          </a:prstGeom>
          <a:noFill/>
        </p:spPr>
        <p:txBody>
          <a:bodyPr wrap="none" rtlCol="0">
            <a:spAutoFit/>
          </a:bodyPr>
          <a:lstStyle/>
          <a:p>
            <a:r>
              <a:rPr lang="ja-JP" altLang="en-US" sz="1600" dirty="0"/>
              <a:t>牧野・高木・林</a:t>
            </a:r>
            <a:r>
              <a:rPr lang="en-US" altLang="ja-JP" sz="1600" dirty="0"/>
              <a:t>(1994)</a:t>
            </a:r>
            <a:endParaRPr kumimoji="1" lang="ja-JP" altLang="en-US" sz="1600" dirty="0"/>
          </a:p>
        </p:txBody>
      </p:sp>
      <p:sp>
        <p:nvSpPr>
          <p:cNvPr id="17" name="テキスト ボックス 16">
            <a:extLst>
              <a:ext uri="{FF2B5EF4-FFF2-40B4-BE49-F238E27FC236}">
                <a16:creationId xmlns:a16="http://schemas.microsoft.com/office/drawing/2014/main" xmlns="" id="{9161D430-C561-4BB6-A229-20D7EB1B49DD}"/>
              </a:ext>
            </a:extLst>
          </p:cNvPr>
          <p:cNvSpPr txBox="1"/>
          <p:nvPr/>
        </p:nvSpPr>
        <p:spPr>
          <a:xfrm>
            <a:off x="7555385" y="3007069"/>
            <a:ext cx="1478290" cy="338554"/>
          </a:xfrm>
          <a:prstGeom prst="rect">
            <a:avLst/>
          </a:prstGeom>
          <a:noFill/>
        </p:spPr>
        <p:txBody>
          <a:bodyPr wrap="none" rtlCol="0">
            <a:spAutoFit/>
          </a:bodyPr>
          <a:lstStyle/>
          <a:p>
            <a:r>
              <a:rPr kumimoji="1" lang="ja-JP" altLang="en-US" sz="1600" dirty="0"/>
              <a:t>横山　他</a:t>
            </a:r>
            <a:r>
              <a:rPr kumimoji="1" lang="en-US" altLang="ja-JP" sz="1600" dirty="0"/>
              <a:t>(2016)</a:t>
            </a:r>
            <a:endParaRPr kumimoji="1" lang="ja-JP" altLang="en-US" sz="1600" dirty="0"/>
          </a:p>
        </p:txBody>
      </p:sp>
      <p:sp>
        <p:nvSpPr>
          <p:cNvPr id="18" name="矢印: 右 17">
            <a:extLst>
              <a:ext uri="{FF2B5EF4-FFF2-40B4-BE49-F238E27FC236}">
                <a16:creationId xmlns:a16="http://schemas.microsoft.com/office/drawing/2014/main" xmlns="" id="{2F56F4FA-A37A-4817-BAB9-CD1F806103CA}"/>
              </a:ext>
            </a:extLst>
          </p:cNvPr>
          <p:cNvSpPr/>
          <p:nvPr/>
        </p:nvSpPr>
        <p:spPr>
          <a:xfrm rot="5400000">
            <a:off x="4269616" y="3155676"/>
            <a:ext cx="604764" cy="635945"/>
          </a:xfrm>
          <a:prstGeom prst="rightArrow">
            <a:avLst/>
          </a:prstGeom>
          <a:solidFill>
            <a:srgbClr val="D674C1"/>
          </a:solidFill>
          <a:ln>
            <a:solidFill>
              <a:srgbClr val="D67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矢印: 右 12">
            <a:extLst>
              <a:ext uri="{FF2B5EF4-FFF2-40B4-BE49-F238E27FC236}">
                <a16:creationId xmlns:a16="http://schemas.microsoft.com/office/drawing/2014/main" xmlns="" id="{F25651D4-B24E-41A5-A7A3-723AB2F9C631}"/>
              </a:ext>
            </a:extLst>
          </p:cNvPr>
          <p:cNvSpPr/>
          <p:nvPr/>
        </p:nvSpPr>
        <p:spPr>
          <a:xfrm rot="5400000">
            <a:off x="4269616" y="4851456"/>
            <a:ext cx="604764" cy="635945"/>
          </a:xfrm>
          <a:prstGeom prst="rightArrow">
            <a:avLst/>
          </a:prstGeom>
          <a:solidFill>
            <a:srgbClr val="D674C1"/>
          </a:solidFill>
          <a:ln>
            <a:solidFill>
              <a:srgbClr val="D67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grpSp>
        <p:nvGrpSpPr>
          <p:cNvPr id="14" name="グループ化 13">
            <a:extLst>
              <a:ext uri="{FF2B5EF4-FFF2-40B4-BE49-F238E27FC236}">
                <a16:creationId xmlns:a16="http://schemas.microsoft.com/office/drawing/2014/main" xmlns="" id="{67988036-BB28-45E4-AB24-4EF021237DC4}"/>
              </a:ext>
            </a:extLst>
          </p:cNvPr>
          <p:cNvGrpSpPr/>
          <p:nvPr/>
        </p:nvGrpSpPr>
        <p:grpSpPr>
          <a:xfrm>
            <a:off x="1500227" y="5600813"/>
            <a:ext cx="6143544" cy="803420"/>
            <a:chOff x="270005" y="5601097"/>
            <a:chExt cx="8570296" cy="1028683"/>
          </a:xfrm>
        </p:grpSpPr>
        <p:sp>
          <p:nvSpPr>
            <p:cNvPr id="19" name="吹き出し: 角を丸めた四角形 12">
              <a:extLst>
                <a:ext uri="{FF2B5EF4-FFF2-40B4-BE49-F238E27FC236}">
                  <a16:creationId xmlns:a16="http://schemas.microsoft.com/office/drawing/2014/main" xmlns="" id="{A36F0001-2CE3-4349-A26E-A57196CC5707}"/>
                </a:ext>
              </a:extLst>
            </p:cNvPr>
            <p:cNvSpPr/>
            <p:nvPr/>
          </p:nvSpPr>
          <p:spPr>
            <a:xfrm>
              <a:off x="270005" y="5601097"/>
              <a:ext cx="8570296" cy="1028683"/>
            </a:xfrm>
            <a:prstGeom prst="wedgeRoundRectCallout">
              <a:avLst>
                <a:gd name="adj1" fmla="val 1034"/>
                <a:gd name="adj2" fmla="val -45959"/>
                <a:gd name="adj3" fmla="val 16667"/>
              </a:avLst>
            </a:prstGeom>
            <a:noFill/>
            <a:ln w="28575">
              <a:solidFill>
                <a:srgbClr val="D674C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dirty="0">
                <a:solidFill>
                  <a:srgbClr val="FFC000"/>
                </a:solidFill>
              </a:endParaRPr>
            </a:p>
          </p:txBody>
        </p:sp>
        <p:sp>
          <p:nvSpPr>
            <p:cNvPr id="20" name="テキスト ボックス 19">
              <a:extLst>
                <a:ext uri="{FF2B5EF4-FFF2-40B4-BE49-F238E27FC236}">
                  <a16:creationId xmlns:a16="http://schemas.microsoft.com/office/drawing/2014/main" xmlns="" id="{D78A21A1-E586-43B6-873B-791A4ECFC08B}"/>
                </a:ext>
              </a:extLst>
            </p:cNvPr>
            <p:cNvSpPr txBox="1"/>
            <p:nvPr/>
          </p:nvSpPr>
          <p:spPr>
            <a:xfrm>
              <a:off x="490082" y="5853829"/>
              <a:ext cx="257701" cy="669920"/>
            </a:xfrm>
            <a:prstGeom prst="rect">
              <a:avLst/>
            </a:prstGeom>
            <a:noFill/>
          </p:spPr>
          <p:txBody>
            <a:bodyPr wrap="none" rtlCol="0">
              <a:spAutoFit/>
            </a:bodyPr>
            <a:lstStyle/>
            <a:p>
              <a:endParaRPr lang="en-US" altLang="ja-JP" sz="2800" dirty="0"/>
            </a:p>
          </p:txBody>
        </p:sp>
      </p:grpSp>
      <p:sp>
        <p:nvSpPr>
          <p:cNvPr id="2" name="テキスト ボックス 1">
            <a:extLst>
              <a:ext uri="{FF2B5EF4-FFF2-40B4-BE49-F238E27FC236}">
                <a16:creationId xmlns:a16="http://schemas.microsoft.com/office/drawing/2014/main" xmlns="" id="{D359278F-A4D8-4646-B0F4-53C0C59355BF}"/>
              </a:ext>
            </a:extLst>
          </p:cNvPr>
          <p:cNvSpPr txBox="1"/>
          <p:nvPr/>
        </p:nvSpPr>
        <p:spPr>
          <a:xfrm>
            <a:off x="2200195" y="5740913"/>
            <a:ext cx="4743606" cy="523220"/>
          </a:xfrm>
          <a:prstGeom prst="rect">
            <a:avLst/>
          </a:prstGeom>
          <a:noFill/>
        </p:spPr>
        <p:txBody>
          <a:bodyPr wrap="none" rtlCol="0">
            <a:spAutoFit/>
          </a:bodyPr>
          <a:lstStyle/>
          <a:p>
            <a:pPr algn="ctr"/>
            <a:r>
              <a:rPr lang="ja-JP" altLang="en-US" sz="2800" dirty="0"/>
              <a:t>本研究の外的要因＝</a:t>
            </a:r>
            <a:r>
              <a:rPr lang="ja-JP" altLang="en-US" sz="2800" dirty="0">
                <a:solidFill>
                  <a:srgbClr val="FF0000"/>
                </a:solidFill>
              </a:rPr>
              <a:t>店内</a:t>
            </a:r>
            <a:r>
              <a:rPr lang="en-US" altLang="ja-JP" sz="2800" dirty="0">
                <a:solidFill>
                  <a:srgbClr val="FF0000"/>
                </a:solidFill>
              </a:rPr>
              <a:t>POP</a:t>
            </a:r>
            <a:endParaRPr kumimoji="1" lang="ja-JP" altLang="en-US" sz="2800" dirty="0">
              <a:solidFill>
                <a:srgbClr val="FF0000"/>
              </a:solidFill>
            </a:endParaRPr>
          </a:p>
        </p:txBody>
      </p:sp>
      <p:pic>
        <p:nvPicPr>
          <p:cNvPr id="21" name="Picture 2">
            <a:extLst>
              <a:ext uri="{FF2B5EF4-FFF2-40B4-BE49-F238E27FC236}">
                <a16:creationId xmlns:a16="http://schemas.microsoft.com/office/drawing/2014/main" xmlns="" id="{BE0C70BB-1230-4261-BDE5-6B7CE9333677}"/>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スライド番号プレースホルダー 2">
            <a:extLst>
              <a:ext uri="{FF2B5EF4-FFF2-40B4-BE49-F238E27FC236}">
                <a16:creationId xmlns:a16="http://schemas.microsoft.com/office/drawing/2014/main" xmlns="" id="{BE572752-2E4A-4C8F-A16F-08DF9D99D05F}"/>
              </a:ext>
            </a:extLst>
          </p:cNvPr>
          <p:cNvSpPr>
            <a:spLocks noGrp="1"/>
          </p:cNvSpPr>
          <p:nvPr>
            <p:ph type="sldNum" sz="quarter" idx="12"/>
          </p:nvPr>
        </p:nvSpPr>
        <p:spPr/>
        <p:txBody>
          <a:bodyPr/>
          <a:lstStyle/>
          <a:p>
            <a:fld id="{23DE9F7B-45CB-4F71-8B93-DBA7E176780B}" type="slidenum">
              <a:rPr lang="ja-JP" altLang="en-US" smtClean="0"/>
              <a:pPr/>
              <a:t>14</a:t>
            </a:fld>
            <a:endParaRPr lang="ja-JP" altLang="en-US"/>
          </a:p>
        </p:txBody>
      </p:sp>
    </p:spTree>
    <p:extLst>
      <p:ext uri="{BB962C8B-B14F-4D97-AF65-F5344CB8AC3E}">
        <p14:creationId xmlns:p14="http://schemas.microsoft.com/office/powerpoint/2010/main" val="201198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0-#ppt_h/2"/>
                                          </p:val>
                                        </p:tav>
                                        <p:tav tm="100000">
                                          <p:val>
                                            <p:strVal val="#ppt_y"/>
                                          </p:val>
                                        </p:tav>
                                      </p:tavLst>
                                    </p:anim>
                                  </p:childTnLst>
                                </p:cTn>
                              </p:par>
                              <p:par>
                                <p:cTn id="19" presetID="2" presetClass="entr" presetSubtype="1"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3" grpId="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p:cNvSpPr txBox="1"/>
          <p:nvPr/>
        </p:nvSpPr>
        <p:spPr>
          <a:xfrm>
            <a:off x="35278" y="44624"/>
            <a:ext cx="2646878" cy="830997"/>
          </a:xfrm>
          <a:prstGeom prst="rect">
            <a:avLst/>
          </a:prstGeom>
          <a:noFill/>
        </p:spPr>
        <p:txBody>
          <a:bodyPr wrap="none" rtlCol="0">
            <a:spAutoFit/>
          </a:bodyPr>
          <a:lstStyle/>
          <a:p>
            <a:r>
              <a:rPr lang="ja-JP" altLang="en-US" sz="4800" dirty="0"/>
              <a:t>先行研究</a:t>
            </a:r>
          </a:p>
        </p:txBody>
      </p:sp>
      <p:sp>
        <p:nvSpPr>
          <p:cNvPr id="2" name="テキスト ボックス 1"/>
          <p:cNvSpPr txBox="1"/>
          <p:nvPr/>
        </p:nvSpPr>
        <p:spPr>
          <a:xfrm>
            <a:off x="35278" y="786311"/>
            <a:ext cx="9094899" cy="4278094"/>
          </a:xfrm>
          <a:prstGeom prst="rect">
            <a:avLst/>
          </a:prstGeom>
          <a:noFill/>
        </p:spPr>
        <p:txBody>
          <a:bodyPr wrap="square" rtlCol="0">
            <a:spAutoFit/>
          </a:bodyPr>
          <a:lstStyle/>
          <a:p>
            <a:r>
              <a:rPr lang="ja-JP" altLang="en-US" sz="2400" dirty="0"/>
              <a:t>・左上が最初に注視されやすいという位置的な有利さが</a:t>
            </a:r>
            <a:endParaRPr lang="en-US" altLang="ja-JP" sz="2400" dirty="0"/>
          </a:p>
          <a:p>
            <a:r>
              <a:rPr lang="ja-JP" altLang="en-US" sz="2400" dirty="0"/>
              <a:t>　コカ・コーラの安定した売上に貢献していると推察される</a:t>
            </a:r>
            <a:endParaRPr lang="en-US" altLang="ja-JP" sz="2400" dirty="0"/>
          </a:p>
          <a:p>
            <a:r>
              <a:rPr lang="ja-JP" altLang="en-US" dirty="0"/>
              <a:t>　　</a:t>
            </a:r>
            <a:r>
              <a:rPr lang="en-US" altLang="ja-JP" dirty="0"/>
              <a:t>※</a:t>
            </a:r>
            <a:r>
              <a:rPr kumimoji="1" lang="ja-JP" altLang="en-US" dirty="0"/>
              <a:t>自動販売機の左上にコカ・コーラが置いてあることが多いという研究より</a:t>
            </a:r>
            <a:endParaRPr kumimoji="1" lang="en-US" altLang="ja-JP" dirty="0"/>
          </a:p>
          <a:p>
            <a:pPr algn="r"/>
            <a:r>
              <a:rPr lang="ja-JP" altLang="en-US" sz="1600" dirty="0"/>
              <a:t>鴻巣努</a:t>
            </a:r>
            <a:r>
              <a:rPr lang="en-US" altLang="ja-JP" sz="1600" dirty="0"/>
              <a:t>,</a:t>
            </a:r>
            <a:r>
              <a:rPr lang="ja-JP" altLang="en-US" sz="1600" dirty="0"/>
              <a:t>福田忠彦</a:t>
            </a:r>
            <a:r>
              <a:rPr lang="en-US" altLang="ja-JP" sz="1600" dirty="0"/>
              <a:t>(2010</a:t>
            </a:r>
            <a:r>
              <a:rPr lang="en-US" altLang="ja-JP" dirty="0"/>
              <a:t>)</a:t>
            </a:r>
          </a:p>
          <a:p>
            <a:r>
              <a:rPr lang="ja-JP" altLang="en-US" sz="2400" dirty="0"/>
              <a:t>・店頭</a:t>
            </a:r>
            <a:r>
              <a:rPr lang="en-US" altLang="ja-JP" sz="2400" dirty="0"/>
              <a:t>POP</a:t>
            </a:r>
            <a:r>
              <a:rPr lang="ja-JP" altLang="en-US" sz="2400" dirty="0"/>
              <a:t>に動機付けられて、非計画購買を行うケースで考えれば、</a:t>
            </a:r>
            <a:endParaRPr lang="en-US" altLang="ja-JP" sz="2400" dirty="0"/>
          </a:p>
          <a:p>
            <a:r>
              <a:rPr lang="ja-JP" altLang="en-US" sz="2400" dirty="0"/>
              <a:t>　まずは</a:t>
            </a:r>
            <a:r>
              <a:rPr lang="en-US" altLang="ja-JP" sz="2400" dirty="0"/>
              <a:t>POP</a:t>
            </a:r>
            <a:r>
              <a:rPr lang="ja-JP" altLang="en-US" sz="2400" dirty="0"/>
              <a:t>に気づき、書かれている情報を読もうとする動機が</a:t>
            </a:r>
            <a:endParaRPr lang="en-US" altLang="ja-JP" sz="2400" dirty="0"/>
          </a:p>
          <a:p>
            <a:r>
              <a:rPr lang="ja-JP" altLang="en-US" sz="2400" dirty="0"/>
              <a:t>　喚起される必要がある。</a:t>
            </a:r>
          </a:p>
          <a:p>
            <a:endParaRPr lang="en-US" altLang="ja-JP" sz="2400" dirty="0"/>
          </a:p>
          <a:p>
            <a:r>
              <a:rPr lang="ja-JP" altLang="en-US" sz="2400" dirty="0"/>
              <a:t>・立ち止まり回数の増加が、非計画購買を促進することが</a:t>
            </a:r>
            <a:r>
              <a:rPr lang="en-US" altLang="ja-JP" sz="2400" dirty="0"/>
              <a:t>GPS</a:t>
            </a:r>
            <a:r>
              <a:rPr lang="ja-JP" altLang="en-US" sz="2400" dirty="0"/>
              <a:t>データで　　</a:t>
            </a:r>
            <a:endParaRPr lang="en-US" altLang="ja-JP" sz="2400" dirty="0"/>
          </a:p>
          <a:p>
            <a:r>
              <a:rPr lang="ja-JP" altLang="en-US" sz="2400" dirty="0"/>
              <a:t>　も確認できた</a:t>
            </a:r>
            <a:endParaRPr lang="en-US" altLang="ja-JP" sz="2400" dirty="0"/>
          </a:p>
          <a:p>
            <a:endParaRPr lang="en-US" altLang="ja-JP" sz="2400" dirty="0"/>
          </a:p>
          <a:p>
            <a:pPr algn="r"/>
            <a:endParaRPr lang="en-US" altLang="ja-JP" sz="2000" dirty="0"/>
          </a:p>
        </p:txBody>
      </p:sp>
      <p:sp>
        <p:nvSpPr>
          <p:cNvPr id="3" name="日付プレースホルダー 2"/>
          <p:cNvSpPr>
            <a:spLocks noGrp="1"/>
          </p:cNvSpPr>
          <p:nvPr>
            <p:ph type="dt" sz="half" idx="10"/>
          </p:nvPr>
        </p:nvSpPr>
        <p:spPr/>
        <p:txBody>
          <a:bodyPr/>
          <a:lstStyle/>
          <a:p>
            <a:r>
              <a:rPr kumimoji="1" lang="en-US" altLang="ja-JP"/>
              <a:t>2017/12/11</a:t>
            </a:r>
            <a:endParaRPr kumimoji="1" lang="ja-JP" altLang="en-US" dirty="0"/>
          </a:p>
        </p:txBody>
      </p:sp>
      <p:sp>
        <p:nvSpPr>
          <p:cNvPr id="51" name="テキスト ボックス 50">
            <a:extLst>
              <a:ext uri="{FF2B5EF4-FFF2-40B4-BE49-F238E27FC236}">
                <a16:creationId xmlns:a16="http://schemas.microsoft.com/office/drawing/2014/main" xmlns="" id="{BE7DFB9D-D1A5-4443-BB64-4770A25F4A4B}"/>
              </a:ext>
            </a:extLst>
          </p:cNvPr>
          <p:cNvSpPr txBox="1"/>
          <p:nvPr/>
        </p:nvSpPr>
        <p:spPr>
          <a:xfrm>
            <a:off x="7048543" y="4100051"/>
            <a:ext cx="2060179" cy="338554"/>
          </a:xfrm>
          <a:prstGeom prst="rect">
            <a:avLst/>
          </a:prstGeom>
          <a:noFill/>
        </p:spPr>
        <p:txBody>
          <a:bodyPr wrap="none" rtlCol="0">
            <a:spAutoFit/>
          </a:bodyPr>
          <a:lstStyle/>
          <a:p>
            <a:r>
              <a:rPr lang="ja-JP" altLang="en-US" sz="1600" dirty="0"/>
              <a:t>永井</a:t>
            </a:r>
            <a:r>
              <a:rPr lang="en-US" altLang="ja-JP" sz="1600" dirty="0"/>
              <a:t>,</a:t>
            </a:r>
            <a:r>
              <a:rPr lang="ja-JP" altLang="en-US" sz="1600" dirty="0"/>
              <a:t>恩藏</a:t>
            </a:r>
            <a:r>
              <a:rPr lang="en-US" altLang="ja-JP" sz="1600" dirty="0"/>
              <a:t>,</a:t>
            </a:r>
            <a:r>
              <a:rPr lang="ja-JP" altLang="en-US" sz="1600" dirty="0"/>
              <a:t>大嶋</a:t>
            </a:r>
            <a:r>
              <a:rPr lang="en-US" altLang="ja-JP" sz="1600" dirty="0"/>
              <a:t>(2016)</a:t>
            </a:r>
            <a:endParaRPr kumimoji="1" lang="ja-JP" altLang="en-US" sz="1600" dirty="0"/>
          </a:p>
        </p:txBody>
      </p:sp>
      <p:sp>
        <p:nvSpPr>
          <p:cNvPr id="54" name="テキスト ボックス 53">
            <a:extLst>
              <a:ext uri="{FF2B5EF4-FFF2-40B4-BE49-F238E27FC236}">
                <a16:creationId xmlns:a16="http://schemas.microsoft.com/office/drawing/2014/main" xmlns="" id="{12E0B686-4EC4-4C73-B21F-365B88E8572D}"/>
              </a:ext>
            </a:extLst>
          </p:cNvPr>
          <p:cNvSpPr txBox="1"/>
          <p:nvPr/>
        </p:nvSpPr>
        <p:spPr>
          <a:xfrm>
            <a:off x="7452320" y="3104905"/>
            <a:ext cx="2304256" cy="338554"/>
          </a:xfrm>
          <a:prstGeom prst="rect">
            <a:avLst/>
          </a:prstGeom>
          <a:noFill/>
        </p:spPr>
        <p:txBody>
          <a:bodyPr wrap="square" rtlCol="0">
            <a:spAutoFit/>
          </a:bodyPr>
          <a:lstStyle/>
          <a:p>
            <a:r>
              <a:rPr lang="ja-JP" altLang="en-US" sz="1600" dirty="0"/>
              <a:t>小阪・椎塚</a:t>
            </a:r>
            <a:r>
              <a:rPr lang="en-US" altLang="ja-JP" sz="1600" dirty="0"/>
              <a:t>(2011)</a:t>
            </a:r>
            <a:endParaRPr kumimoji="1" lang="ja-JP" altLang="en-US" sz="1600" dirty="0"/>
          </a:p>
        </p:txBody>
      </p:sp>
      <p:pic>
        <p:nvPicPr>
          <p:cNvPr id="10" name="図 9">
            <a:extLst>
              <a:ext uri="{FF2B5EF4-FFF2-40B4-BE49-F238E27FC236}">
                <a16:creationId xmlns:a16="http://schemas.microsoft.com/office/drawing/2014/main" xmlns="" id="{BA5C7497-4587-49CC-8534-CA3D723CE8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7624" y="4438605"/>
            <a:ext cx="7136079" cy="2005913"/>
          </a:xfrm>
          <a:prstGeom prst="rect">
            <a:avLst/>
          </a:prstGeom>
        </p:spPr>
      </p:pic>
      <p:sp>
        <p:nvSpPr>
          <p:cNvPr id="6" name="スライド番号プレースホルダー 5">
            <a:extLst>
              <a:ext uri="{FF2B5EF4-FFF2-40B4-BE49-F238E27FC236}">
                <a16:creationId xmlns:a16="http://schemas.microsoft.com/office/drawing/2014/main" xmlns="" id="{A6DDDC27-4571-405B-ADF0-0B3ADA4448BF}"/>
              </a:ext>
            </a:extLst>
          </p:cNvPr>
          <p:cNvSpPr>
            <a:spLocks noGrp="1"/>
          </p:cNvSpPr>
          <p:nvPr>
            <p:ph type="sldNum" sz="quarter" idx="12"/>
          </p:nvPr>
        </p:nvSpPr>
        <p:spPr/>
        <p:txBody>
          <a:bodyPr/>
          <a:lstStyle/>
          <a:p>
            <a:fld id="{23DE9F7B-45CB-4F71-8B93-DBA7E176780B}" type="slidenum">
              <a:rPr lang="ja-JP" altLang="en-US" smtClean="0"/>
              <a:pPr/>
              <a:t>15</a:t>
            </a:fld>
            <a:endParaRPr lang="ja-JP" altLang="en-US"/>
          </a:p>
        </p:txBody>
      </p:sp>
    </p:spTree>
    <p:extLst>
      <p:ext uri="{BB962C8B-B14F-4D97-AF65-F5344CB8AC3E}">
        <p14:creationId xmlns:p14="http://schemas.microsoft.com/office/powerpoint/2010/main" val="2231286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図 20">
            <a:extLst>
              <a:ext uri="{FF2B5EF4-FFF2-40B4-BE49-F238E27FC236}">
                <a16:creationId xmlns:a16="http://schemas.microsoft.com/office/drawing/2014/main" xmlns="" id="{FC4AD8C2-780E-4893-9365-4DC337C33E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770" y="3077629"/>
            <a:ext cx="7801462" cy="3630906"/>
          </a:xfrm>
          <a:prstGeom prst="rect">
            <a:avLst/>
          </a:prstGeom>
        </p:spPr>
      </p:pic>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テキスト ボックス 1"/>
          <p:cNvSpPr txBox="1"/>
          <p:nvPr/>
        </p:nvSpPr>
        <p:spPr>
          <a:xfrm>
            <a:off x="-14132" y="914796"/>
            <a:ext cx="9094681" cy="2123658"/>
          </a:xfrm>
          <a:prstGeom prst="rect">
            <a:avLst/>
          </a:prstGeom>
          <a:noFill/>
        </p:spPr>
        <p:txBody>
          <a:bodyPr wrap="square" rtlCol="0">
            <a:spAutoFit/>
          </a:bodyPr>
          <a:lstStyle/>
          <a:p>
            <a:r>
              <a:rPr kumimoji="1" lang="ja-JP" altLang="en-US" sz="2400" dirty="0"/>
              <a:t>・文字が</a:t>
            </a:r>
            <a:r>
              <a:rPr kumimoji="1" lang="en-US" altLang="ja-JP" sz="2400" dirty="0"/>
              <a:t>1</a:t>
            </a:r>
            <a:r>
              <a:rPr kumimoji="1" lang="ja-JP" altLang="en-US" sz="2400" dirty="0"/>
              <a:t>％大きくなるごとに</a:t>
            </a:r>
            <a:r>
              <a:rPr kumimoji="1" lang="en-US" altLang="ja-JP" sz="2400" dirty="0"/>
              <a:t>0.9%</a:t>
            </a:r>
            <a:r>
              <a:rPr kumimoji="1" lang="ja-JP" altLang="en-US" sz="2400" dirty="0"/>
              <a:t>注視に影響する</a:t>
            </a:r>
            <a:endParaRPr kumimoji="1" lang="en-US" altLang="ja-JP" sz="2400" dirty="0"/>
          </a:p>
          <a:p>
            <a:pPr algn="r"/>
            <a:r>
              <a:rPr lang="en-US" altLang="ja-JP" dirty="0" err="1"/>
              <a:t>Pieters</a:t>
            </a:r>
            <a:r>
              <a:rPr lang="en-US" altLang="ja-JP" dirty="0"/>
              <a:t> and Wedel(2004)</a:t>
            </a:r>
            <a:endParaRPr lang="en-US" altLang="ja-JP" sz="2400" dirty="0"/>
          </a:p>
          <a:p>
            <a:r>
              <a:rPr lang="ja-JP" altLang="en-US" sz="2400" dirty="0"/>
              <a:t>・広告の大きさが</a:t>
            </a:r>
            <a:r>
              <a:rPr lang="en-US" altLang="ja-JP" sz="2400" dirty="0"/>
              <a:t>1</a:t>
            </a:r>
            <a:r>
              <a:rPr lang="ja-JP" altLang="en-US" sz="2400" dirty="0"/>
              <a:t>％大きくなるごとに、</a:t>
            </a:r>
            <a:r>
              <a:rPr lang="en-US" altLang="ja-JP" sz="2400" dirty="0"/>
              <a:t>0.81%</a:t>
            </a:r>
            <a:r>
              <a:rPr lang="ja-JP" altLang="en-US" sz="2400" dirty="0"/>
              <a:t>注視時間が長くなる</a:t>
            </a:r>
            <a:endParaRPr lang="en-US" altLang="ja-JP" sz="2400" dirty="0"/>
          </a:p>
          <a:p>
            <a:pPr algn="r"/>
            <a:r>
              <a:rPr lang="en-US" altLang="ja-JP" dirty="0" err="1"/>
              <a:t>Janiszewski</a:t>
            </a:r>
            <a:r>
              <a:rPr lang="en-US" altLang="ja-JP" dirty="0"/>
              <a:t>(1998)</a:t>
            </a:r>
            <a:endParaRPr kumimoji="1" lang="en-US" altLang="ja-JP" sz="2400" dirty="0"/>
          </a:p>
          <a:p>
            <a:r>
              <a:rPr kumimoji="1" lang="ja-JP" altLang="en-US" sz="2400" dirty="0"/>
              <a:t>・</a:t>
            </a:r>
            <a:r>
              <a:rPr kumimoji="1" lang="en-US" altLang="ja-JP" sz="2400" dirty="0"/>
              <a:t>POP</a:t>
            </a:r>
            <a:r>
              <a:rPr kumimoji="1" lang="ja-JP" altLang="en-US" sz="2400" dirty="0"/>
              <a:t>の表面積は広告への注意によって</a:t>
            </a:r>
            <a:r>
              <a:rPr lang="ja-JP" altLang="en-US" sz="2400" dirty="0"/>
              <a:t>仲介され購買に</a:t>
            </a:r>
            <a:r>
              <a:rPr kumimoji="1" lang="ja-JP" altLang="en-US" sz="2400" dirty="0"/>
              <a:t>影響する。</a:t>
            </a:r>
            <a:r>
              <a:rPr lang="ja-JP" altLang="en-US" sz="2400" dirty="0"/>
              <a:t>　　　　　　　　　　　　　　　　　　　　　　　　　　　　　　</a:t>
            </a:r>
            <a:endParaRPr lang="en-US" altLang="ja-JP" sz="2400" dirty="0"/>
          </a:p>
          <a:p>
            <a:r>
              <a:rPr lang="ja-JP" altLang="en-US" sz="2400" dirty="0"/>
              <a:t>　　　　　　　　　　　　　　　　　　　　　　　　　　　　　　　　　　　　　</a:t>
            </a:r>
            <a:r>
              <a:rPr lang="en-US" altLang="ja-JP" dirty="0"/>
              <a:t>Zhang</a:t>
            </a:r>
            <a:r>
              <a:rPr kumimoji="1" lang="en-US" altLang="ja-JP" dirty="0"/>
              <a:t>(2008)</a:t>
            </a:r>
          </a:p>
        </p:txBody>
      </p:sp>
      <p:sp>
        <p:nvSpPr>
          <p:cNvPr id="10" name="テキスト ボックス 9"/>
          <p:cNvSpPr txBox="1"/>
          <p:nvPr/>
        </p:nvSpPr>
        <p:spPr>
          <a:xfrm>
            <a:off x="35278" y="44624"/>
            <a:ext cx="2646878" cy="830997"/>
          </a:xfrm>
          <a:prstGeom prst="rect">
            <a:avLst/>
          </a:prstGeom>
          <a:noFill/>
        </p:spPr>
        <p:txBody>
          <a:bodyPr wrap="none" rtlCol="0">
            <a:spAutoFit/>
          </a:bodyPr>
          <a:lstStyle/>
          <a:p>
            <a:r>
              <a:rPr lang="ja-JP" altLang="en-US" sz="4800" dirty="0"/>
              <a:t>先行研究</a:t>
            </a:r>
          </a:p>
        </p:txBody>
      </p:sp>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6" name="スライド番号プレースホルダー 5">
            <a:extLst>
              <a:ext uri="{FF2B5EF4-FFF2-40B4-BE49-F238E27FC236}">
                <a16:creationId xmlns:a16="http://schemas.microsoft.com/office/drawing/2014/main" xmlns="" id="{B1D295D5-A8A3-4ACA-A356-1935E817EC22}"/>
              </a:ext>
            </a:extLst>
          </p:cNvPr>
          <p:cNvSpPr>
            <a:spLocks noGrp="1"/>
          </p:cNvSpPr>
          <p:nvPr>
            <p:ph type="sldNum" sz="quarter" idx="12"/>
          </p:nvPr>
        </p:nvSpPr>
        <p:spPr/>
        <p:txBody>
          <a:bodyPr/>
          <a:lstStyle/>
          <a:p>
            <a:fld id="{23DE9F7B-45CB-4F71-8B93-DBA7E176780B}" type="slidenum">
              <a:rPr lang="ja-JP" altLang="en-US" smtClean="0"/>
              <a:pPr/>
              <a:t>16</a:t>
            </a:fld>
            <a:endParaRPr lang="ja-JP" altLang="en-US"/>
          </a:p>
        </p:txBody>
      </p:sp>
      <p:sp>
        <p:nvSpPr>
          <p:cNvPr id="5" name="四角形: 角を丸くする 4">
            <a:extLst>
              <a:ext uri="{FF2B5EF4-FFF2-40B4-BE49-F238E27FC236}">
                <a16:creationId xmlns:a16="http://schemas.microsoft.com/office/drawing/2014/main" xmlns="" id="{A785372E-62A1-449A-A656-940D75E0C7D0}"/>
              </a:ext>
            </a:extLst>
          </p:cNvPr>
          <p:cNvSpPr/>
          <p:nvPr/>
        </p:nvSpPr>
        <p:spPr>
          <a:xfrm>
            <a:off x="6076557" y="3077629"/>
            <a:ext cx="2376264" cy="96661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行動プロセス</a:t>
            </a:r>
          </a:p>
        </p:txBody>
      </p:sp>
      <p:cxnSp>
        <p:nvCxnSpPr>
          <p:cNvPr id="8" name="直線矢印コネクタ 7">
            <a:extLst>
              <a:ext uri="{FF2B5EF4-FFF2-40B4-BE49-F238E27FC236}">
                <a16:creationId xmlns:a16="http://schemas.microsoft.com/office/drawing/2014/main" xmlns="" id="{FD145AFF-654B-4A76-8DAF-6CE44D5C88E7}"/>
              </a:ext>
            </a:extLst>
          </p:cNvPr>
          <p:cNvCxnSpPr>
            <a:cxnSpLocks/>
          </p:cNvCxnSpPr>
          <p:nvPr/>
        </p:nvCxnSpPr>
        <p:spPr>
          <a:xfrm>
            <a:off x="7264689" y="4044239"/>
            <a:ext cx="0" cy="30683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17395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sp>
        <p:nvSpPr>
          <p:cNvPr id="25" name="角丸四角形 9">
            <a:extLst>
              <a:ext uri="{FF2B5EF4-FFF2-40B4-BE49-F238E27FC236}">
                <a16:creationId xmlns:a16="http://schemas.microsoft.com/office/drawing/2014/main" xmlns="" id="{64641857-8EFE-4D4B-9EEA-24BC210185F8}"/>
              </a:ext>
            </a:extLst>
          </p:cNvPr>
          <p:cNvSpPr/>
          <p:nvPr/>
        </p:nvSpPr>
        <p:spPr>
          <a:xfrm>
            <a:off x="3022644" y="2946034"/>
            <a:ext cx="1920917" cy="121464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ysClr val="windowText" lastClr="000000"/>
                </a:solidFill>
              </a:rPr>
              <a:t>POP</a:t>
            </a:r>
            <a:r>
              <a:rPr kumimoji="1" lang="ja-JP" altLang="en-US" sz="2400" dirty="0">
                <a:solidFill>
                  <a:sysClr val="windowText" lastClr="000000"/>
                </a:solidFill>
              </a:rPr>
              <a:t>への</a:t>
            </a:r>
            <a:endParaRPr lang="en-US" altLang="ja-JP" sz="2400" dirty="0">
              <a:solidFill>
                <a:sysClr val="windowText" lastClr="000000"/>
              </a:solidFill>
            </a:endParaRPr>
          </a:p>
          <a:p>
            <a:pPr algn="ctr"/>
            <a:r>
              <a:rPr lang="ja-JP" altLang="en-US" sz="2400" dirty="0">
                <a:solidFill>
                  <a:sysClr val="windowText" lastClr="000000"/>
                </a:solidFill>
              </a:rPr>
              <a:t>注意</a:t>
            </a:r>
            <a:endParaRPr lang="en-US" altLang="ja-JP" sz="2400" dirty="0">
              <a:solidFill>
                <a:sysClr val="windowText" lastClr="000000"/>
              </a:solidFill>
            </a:endParaRPr>
          </a:p>
        </p:txBody>
      </p:sp>
      <p:sp>
        <p:nvSpPr>
          <p:cNvPr id="38" name="角丸四角形 9">
            <a:extLst>
              <a:ext uri="{FF2B5EF4-FFF2-40B4-BE49-F238E27FC236}">
                <a16:creationId xmlns:a16="http://schemas.microsoft.com/office/drawing/2014/main" xmlns="" id="{64641857-8EFE-4D4B-9EEA-24BC210185F8}"/>
              </a:ext>
            </a:extLst>
          </p:cNvPr>
          <p:cNvSpPr/>
          <p:nvPr/>
        </p:nvSpPr>
        <p:spPr>
          <a:xfrm>
            <a:off x="377763" y="3046475"/>
            <a:ext cx="1889926" cy="102303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ysClr val="windowText" lastClr="000000"/>
                </a:solidFill>
              </a:rPr>
              <a:t>入店前の</a:t>
            </a:r>
            <a:endParaRPr kumimoji="1" lang="en-US" altLang="ja-JP" sz="2400" dirty="0">
              <a:solidFill>
                <a:sysClr val="windowText" lastClr="000000"/>
              </a:solidFill>
            </a:endParaRPr>
          </a:p>
          <a:p>
            <a:pPr algn="ctr"/>
            <a:r>
              <a:rPr kumimoji="1" lang="ja-JP" altLang="en-US" sz="2400" dirty="0">
                <a:solidFill>
                  <a:sysClr val="windowText" lastClr="000000"/>
                </a:solidFill>
              </a:rPr>
              <a:t>感情</a:t>
            </a:r>
          </a:p>
        </p:txBody>
      </p:sp>
      <p:cxnSp>
        <p:nvCxnSpPr>
          <p:cNvPr id="41" name="直線矢印コネクタ 40">
            <a:extLst>
              <a:ext uri="{FF2B5EF4-FFF2-40B4-BE49-F238E27FC236}">
                <a16:creationId xmlns:a16="http://schemas.microsoft.com/office/drawing/2014/main" xmlns="" id="{D603789D-F624-4565-9178-2CE3AF6EAE69}"/>
              </a:ext>
            </a:extLst>
          </p:cNvPr>
          <p:cNvCxnSpPr>
            <a:cxnSpLocks/>
            <a:stCxn id="38" idx="3"/>
            <a:endCxn id="25" idx="1"/>
          </p:cNvCxnSpPr>
          <p:nvPr/>
        </p:nvCxnSpPr>
        <p:spPr>
          <a:xfrm flipV="1">
            <a:off x="2267689" y="3553359"/>
            <a:ext cx="754955" cy="4632"/>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42" name="角丸四角形 10">
            <a:extLst>
              <a:ext uri="{FF2B5EF4-FFF2-40B4-BE49-F238E27FC236}">
                <a16:creationId xmlns:a16="http://schemas.microsoft.com/office/drawing/2014/main" xmlns="" id="{786E4C55-A540-4A43-B8B8-D04C92077B35}"/>
              </a:ext>
            </a:extLst>
          </p:cNvPr>
          <p:cNvSpPr/>
          <p:nvPr/>
        </p:nvSpPr>
        <p:spPr>
          <a:xfrm>
            <a:off x="7333767" y="2946030"/>
            <a:ext cx="1726680" cy="121001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ysClr val="windowText" lastClr="000000"/>
                </a:solidFill>
              </a:rPr>
              <a:t>非計画</a:t>
            </a:r>
            <a:endParaRPr kumimoji="1" lang="en-US" altLang="ja-JP" sz="2400" dirty="0">
              <a:solidFill>
                <a:sysClr val="windowText" lastClr="000000"/>
              </a:solidFill>
            </a:endParaRPr>
          </a:p>
          <a:p>
            <a:pPr algn="ctr"/>
            <a:r>
              <a:rPr kumimoji="1" lang="ja-JP" altLang="en-US" sz="2400" dirty="0">
                <a:solidFill>
                  <a:sysClr val="windowText" lastClr="000000"/>
                </a:solidFill>
              </a:rPr>
              <a:t>購買行動</a:t>
            </a:r>
            <a:endParaRPr kumimoji="1" lang="en-US" altLang="ja-JP" sz="2400" dirty="0">
              <a:solidFill>
                <a:sysClr val="windowText" lastClr="000000"/>
              </a:solidFill>
            </a:endParaRPr>
          </a:p>
        </p:txBody>
      </p:sp>
      <p:cxnSp>
        <p:nvCxnSpPr>
          <p:cNvPr id="43" name="直線矢印コネクタ 42">
            <a:extLst>
              <a:ext uri="{FF2B5EF4-FFF2-40B4-BE49-F238E27FC236}">
                <a16:creationId xmlns:a16="http://schemas.microsoft.com/office/drawing/2014/main" xmlns="" id="{86D38E5A-1265-4B3F-B73D-7C490B288A5A}"/>
              </a:ext>
            </a:extLst>
          </p:cNvPr>
          <p:cNvCxnSpPr>
            <a:cxnSpLocks/>
          </p:cNvCxnSpPr>
          <p:nvPr/>
        </p:nvCxnSpPr>
        <p:spPr>
          <a:xfrm>
            <a:off x="6889342" y="3553354"/>
            <a:ext cx="431394" cy="4637"/>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31" name="角丸四角形 9">
            <a:extLst>
              <a:ext uri="{FF2B5EF4-FFF2-40B4-BE49-F238E27FC236}">
                <a16:creationId xmlns:a16="http://schemas.microsoft.com/office/drawing/2014/main" xmlns="" id="{5F60A63D-448D-47FD-8C12-D965A069BADD}"/>
              </a:ext>
            </a:extLst>
          </p:cNvPr>
          <p:cNvSpPr/>
          <p:nvPr/>
        </p:nvSpPr>
        <p:spPr>
          <a:xfrm>
            <a:off x="4968425" y="2946030"/>
            <a:ext cx="1907886" cy="1214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ysClr val="windowText" lastClr="000000"/>
                </a:solidFill>
              </a:rPr>
              <a:t>POP</a:t>
            </a:r>
            <a:r>
              <a:rPr kumimoji="1" lang="ja-JP" altLang="en-US" sz="2400" dirty="0">
                <a:solidFill>
                  <a:sysClr val="windowText" lastClr="000000"/>
                </a:solidFill>
              </a:rPr>
              <a:t>の</a:t>
            </a:r>
            <a:endParaRPr kumimoji="1" lang="en-US" altLang="ja-JP" sz="2400" dirty="0">
              <a:solidFill>
                <a:sysClr val="windowText" lastClr="000000"/>
              </a:solidFill>
            </a:endParaRPr>
          </a:p>
          <a:p>
            <a:pPr algn="ctr"/>
            <a:r>
              <a:rPr kumimoji="1" lang="ja-JP" altLang="en-US" sz="2400" dirty="0">
                <a:solidFill>
                  <a:sysClr val="windowText" lastClr="000000"/>
                </a:solidFill>
              </a:rPr>
              <a:t>要素への</a:t>
            </a:r>
            <a:endParaRPr kumimoji="1" lang="en-US" altLang="ja-JP" sz="2400" dirty="0">
              <a:solidFill>
                <a:sysClr val="windowText" lastClr="000000"/>
              </a:solidFill>
            </a:endParaRPr>
          </a:p>
          <a:p>
            <a:pPr algn="ctr"/>
            <a:r>
              <a:rPr lang="ja-JP" altLang="en-US" sz="2400" dirty="0">
                <a:solidFill>
                  <a:sysClr val="windowText" lastClr="000000"/>
                </a:solidFill>
              </a:rPr>
              <a:t>注視</a:t>
            </a:r>
            <a:endParaRPr kumimoji="1" lang="ja-JP" altLang="en-US" sz="2400" dirty="0">
              <a:solidFill>
                <a:sysClr val="windowText" lastClr="000000"/>
              </a:solidFill>
            </a:endParaRPr>
          </a:p>
        </p:txBody>
      </p:sp>
      <p:sp>
        <p:nvSpPr>
          <p:cNvPr id="20" name="吹き出し: 四角形 19">
            <a:extLst>
              <a:ext uri="{FF2B5EF4-FFF2-40B4-BE49-F238E27FC236}">
                <a16:creationId xmlns:a16="http://schemas.microsoft.com/office/drawing/2014/main" xmlns="" id="{76CF69FB-665D-40C2-883B-71512476D82B}"/>
              </a:ext>
            </a:extLst>
          </p:cNvPr>
          <p:cNvSpPr/>
          <p:nvPr/>
        </p:nvSpPr>
        <p:spPr>
          <a:xfrm>
            <a:off x="537277" y="4788061"/>
            <a:ext cx="3460824" cy="1214650"/>
          </a:xfrm>
          <a:prstGeom prst="wedgeRectCallout">
            <a:avLst>
              <a:gd name="adj1" fmla="val 35995"/>
              <a:gd name="adj2" fmla="val -114697"/>
            </a:avLst>
          </a:prstGeom>
          <a:solidFill>
            <a:schemeClr val="bg1"/>
          </a:solidFill>
          <a:ln>
            <a:solidFill>
              <a:srgbClr val="FF2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chemeClr val="tx1"/>
                </a:solidFill>
              </a:rPr>
              <a:t>POP</a:t>
            </a:r>
            <a:r>
              <a:rPr lang="ja-JP" altLang="en-US" sz="2400" dirty="0">
                <a:solidFill>
                  <a:schemeClr val="tx1"/>
                </a:solidFill>
              </a:rPr>
              <a:t>のどのような要素が</a:t>
            </a:r>
            <a:endParaRPr lang="en-US" altLang="ja-JP" sz="2400" dirty="0">
              <a:solidFill>
                <a:schemeClr val="tx1"/>
              </a:solidFill>
            </a:endParaRPr>
          </a:p>
          <a:p>
            <a:pPr algn="ctr"/>
            <a:r>
              <a:rPr lang="ja-JP" altLang="en-US" sz="2400" dirty="0">
                <a:solidFill>
                  <a:schemeClr val="tx1"/>
                </a:solidFill>
              </a:rPr>
              <a:t>注意を惹きやすいか</a:t>
            </a:r>
            <a:endParaRPr kumimoji="1" lang="ja-JP" altLang="en-US" sz="2400" dirty="0">
              <a:solidFill>
                <a:schemeClr val="tx1"/>
              </a:solidFill>
            </a:endParaRPr>
          </a:p>
        </p:txBody>
      </p:sp>
      <p:sp>
        <p:nvSpPr>
          <p:cNvPr id="34" name="吹き出し: 四角形 33">
            <a:extLst>
              <a:ext uri="{FF2B5EF4-FFF2-40B4-BE49-F238E27FC236}">
                <a16:creationId xmlns:a16="http://schemas.microsoft.com/office/drawing/2014/main" xmlns="" id="{5BF0480F-8892-419F-ABEF-D464386549D2}"/>
              </a:ext>
            </a:extLst>
          </p:cNvPr>
          <p:cNvSpPr/>
          <p:nvPr/>
        </p:nvSpPr>
        <p:spPr>
          <a:xfrm>
            <a:off x="4811241" y="4936285"/>
            <a:ext cx="3573949" cy="1214650"/>
          </a:xfrm>
          <a:prstGeom prst="wedgeRectCallout">
            <a:avLst>
              <a:gd name="adj1" fmla="val -31576"/>
              <a:gd name="adj2" fmla="val -119093"/>
            </a:avLst>
          </a:prstGeom>
          <a:solidFill>
            <a:schemeClr val="bg1"/>
          </a:solidFill>
          <a:ln>
            <a:solidFill>
              <a:srgbClr val="FF2D2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chemeClr val="tx1"/>
                </a:solidFill>
              </a:rPr>
              <a:t>POP</a:t>
            </a:r>
            <a:r>
              <a:rPr lang="ja-JP" altLang="en-US" sz="2400" dirty="0">
                <a:solidFill>
                  <a:schemeClr val="tx1"/>
                </a:solidFill>
              </a:rPr>
              <a:t>のどのような要素への</a:t>
            </a:r>
            <a:endParaRPr lang="en-US" altLang="ja-JP" sz="2400" dirty="0">
              <a:solidFill>
                <a:schemeClr val="tx1"/>
              </a:solidFill>
            </a:endParaRPr>
          </a:p>
          <a:p>
            <a:pPr algn="ctr"/>
            <a:r>
              <a:rPr lang="ja-JP" altLang="en-US" sz="2400" dirty="0">
                <a:solidFill>
                  <a:schemeClr val="tx1"/>
                </a:solidFill>
              </a:rPr>
              <a:t>注視時間が長くなるか</a:t>
            </a:r>
            <a:endParaRPr lang="en-US" altLang="ja-JP" sz="2400" dirty="0">
              <a:solidFill>
                <a:schemeClr val="tx1"/>
              </a:solidFill>
            </a:endParaRPr>
          </a:p>
        </p:txBody>
      </p:sp>
      <p:sp>
        <p:nvSpPr>
          <p:cNvPr id="35" name="テキスト ボックス 34">
            <a:extLst>
              <a:ext uri="{FF2B5EF4-FFF2-40B4-BE49-F238E27FC236}">
                <a16:creationId xmlns:a16="http://schemas.microsoft.com/office/drawing/2014/main" xmlns="" id="{A11897A1-761D-455A-8A65-A5971A011872}"/>
              </a:ext>
            </a:extLst>
          </p:cNvPr>
          <p:cNvSpPr txBox="1"/>
          <p:nvPr/>
        </p:nvSpPr>
        <p:spPr>
          <a:xfrm>
            <a:off x="35278" y="44624"/>
            <a:ext cx="2646878" cy="830997"/>
          </a:xfrm>
          <a:prstGeom prst="rect">
            <a:avLst/>
          </a:prstGeom>
          <a:noFill/>
        </p:spPr>
        <p:txBody>
          <a:bodyPr wrap="none" rtlCol="0">
            <a:spAutoFit/>
          </a:bodyPr>
          <a:lstStyle/>
          <a:p>
            <a:r>
              <a:rPr lang="ja-JP" altLang="en-US" sz="4800" dirty="0"/>
              <a:t>先行研究</a:t>
            </a:r>
          </a:p>
        </p:txBody>
      </p:sp>
      <p:sp>
        <p:nvSpPr>
          <p:cNvPr id="4" name="左大かっこ 3">
            <a:extLst>
              <a:ext uri="{FF2B5EF4-FFF2-40B4-BE49-F238E27FC236}">
                <a16:creationId xmlns:a16="http://schemas.microsoft.com/office/drawing/2014/main" xmlns="" id="{602141FB-27F3-4884-8864-826F313071F6}"/>
              </a:ext>
            </a:extLst>
          </p:cNvPr>
          <p:cNvSpPr/>
          <p:nvPr/>
        </p:nvSpPr>
        <p:spPr>
          <a:xfrm rot="5400000">
            <a:off x="4728218" y="796808"/>
            <a:ext cx="483689" cy="4148422"/>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xmlns="" id="{23BED62A-EC6E-4D10-823E-0763DE43F875}"/>
              </a:ext>
            </a:extLst>
          </p:cNvPr>
          <p:cNvSpPr txBox="1"/>
          <p:nvPr/>
        </p:nvSpPr>
        <p:spPr>
          <a:xfrm>
            <a:off x="3798874" y="2153718"/>
            <a:ext cx="2339102" cy="523220"/>
          </a:xfrm>
          <a:prstGeom prst="rect">
            <a:avLst/>
          </a:prstGeom>
          <a:noFill/>
        </p:spPr>
        <p:txBody>
          <a:bodyPr wrap="none" rtlCol="0">
            <a:spAutoFit/>
          </a:bodyPr>
          <a:lstStyle/>
          <a:p>
            <a:r>
              <a:rPr kumimoji="1" lang="ja-JP" altLang="en-US" sz="2800" dirty="0"/>
              <a:t>情報接触時間</a:t>
            </a:r>
          </a:p>
        </p:txBody>
      </p:sp>
      <p:sp>
        <p:nvSpPr>
          <p:cNvPr id="6" name="スライド番号プレースホルダー 5">
            <a:extLst>
              <a:ext uri="{FF2B5EF4-FFF2-40B4-BE49-F238E27FC236}">
                <a16:creationId xmlns:a16="http://schemas.microsoft.com/office/drawing/2014/main" xmlns="" id="{C386474C-94CC-4D16-B307-E574A26CF2FD}"/>
              </a:ext>
            </a:extLst>
          </p:cNvPr>
          <p:cNvSpPr>
            <a:spLocks noGrp="1"/>
          </p:cNvSpPr>
          <p:nvPr>
            <p:ph type="sldNum" sz="quarter" idx="12"/>
          </p:nvPr>
        </p:nvSpPr>
        <p:spPr/>
        <p:txBody>
          <a:bodyPr/>
          <a:lstStyle/>
          <a:p>
            <a:fld id="{23DE9F7B-45CB-4F71-8B93-DBA7E176780B}" type="slidenum">
              <a:rPr lang="ja-JP" altLang="en-US" smtClean="0"/>
              <a:pPr/>
              <a:t>17</a:t>
            </a:fld>
            <a:endParaRPr lang="ja-JP" altLang="en-US"/>
          </a:p>
        </p:txBody>
      </p:sp>
    </p:spTree>
    <p:extLst>
      <p:ext uri="{BB962C8B-B14F-4D97-AF65-F5344CB8AC3E}">
        <p14:creationId xmlns:p14="http://schemas.microsoft.com/office/powerpoint/2010/main" val="270419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35278" y="53218"/>
            <a:ext cx="2646878" cy="830997"/>
          </a:xfrm>
          <a:prstGeom prst="rect">
            <a:avLst/>
          </a:prstGeom>
          <a:noFill/>
        </p:spPr>
        <p:txBody>
          <a:bodyPr wrap="none" rtlCol="0">
            <a:spAutoFit/>
          </a:bodyPr>
          <a:lstStyle/>
          <a:p>
            <a:r>
              <a:rPr lang="ja-JP" altLang="en-US" sz="4800" dirty="0"/>
              <a:t>研究目的</a:t>
            </a:r>
            <a:endParaRPr kumimoji="1" lang="ja-JP" altLang="en-US" sz="4800" dirty="0"/>
          </a:p>
        </p:txBody>
      </p:sp>
      <p:pic>
        <p:nvPicPr>
          <p:cNvPr id="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テキスト ボックス 1"/>
          <p:cNvSpPr txBox="1"/>
          <p:nvPr/>
        </p:nvSpPr>
        <p:spPr>
          <a:xfrm>
            <a:off x="221772" y="1378803"/>
            <a:ext cx="8965916" cy="1384995"/>
          </a:xfrm>
          <a:prstGeom prst="rect">
            <a:avLst/>
          </a:prstGeom>
          <a:noFill/>
        </p:spPr>
        <p:txBody>
          <a:bodyPr wrap="none" rtlCol="0">
            <a:spAutoFit/>
          </a:bodyPr>
          <a:lstStyle/>
          <a:p>
            <a:pPr algn="ctr"/>
            <a:r>
              <a:rPr kumimoji="1" lang="ja-JP" altLang="en-US" sz="2800" dirty="0"/>
              <a:t>非計画購買にて、</a:t>
            </a:r>
            <a:r>
              <a:rPr lang="ja-JP" altLang="en-US" sz="2800" dirty="0">
                <a:solidFill>
                  <a:srgbClr val="FF0000"/>
                </a:solidFill>
              </a:rPr>
              <a:t>入店前の消費者の感情を考慮</a:t>
            </a:r>
            <a:r>
              <a:rPr lang="ja-JP" altLang="en-US" sz="2800" dirty="0"/>
              <a:t>したとき、</a:t>
            </a:r>
            <a:endParaRPr lang="en-US" altLang="ja-JP" sz="2800" dirty="0">
              <a:solidFill>
                <a:srgbClr val="FF0000"/>
              </a:solidFill>
            </a:endParaRPr>
          </a:p>
          <a:p>
            <a:pPr algn="ctr"/>
            <a:r>
              <a:rPr lang="ja-JP" altLang="en-US" sz="2800" dirty="0">
                <a:solidFill>
                  <a:srgbClr val="FF0000"/>
                </a:solidFill>
              </a:rPr>
              <a:t>店内</a:t>
            </a:r>
            <a:r>
              <a:rPr lang="en-US" altLang="ja-JP" sz="2800" dirty="0">
                <a:solidFill>
                  <a:srgbClr val="FF0000"/>
                </a:solidFill>
              </a:rPr>
              <a:t>POP</a:t>
            </a:r>
            <a:r>
              <a:rPr lang="ja-JP" altLang="en-US" sz="2800" dirty="0"/>
              <a:t>に含まれる</a:t>
            </a:r>
            <a:r>
              <a:rPr lang="ja-JP" altLang="en-US" sz="2800" dirty="0">
                <a:solidFill>
                  <a:srgbClr val="FF0000"/>
                </a:solidFill>
              </a:rPr>
              <a:t>どのような要素</a:t>
            </a:r>
            <a:r>
              <a:rPr lang="ja-JP" altLang="en-US" sz="2800" dirty="0"/>
              <a:t>が</a:t>
            </a:r>
            <a:endParaRPr lang="en-US" altLang="ja-JP" sz="2800" dirty="0"/>
          </a:p>
          <a:p>
            <a:pPr algn="ctr"/>
            <a:r>
              <a:rPr lang="ja-JP" altLang="en-US" sz="2800" dirty="0">
                <a:solidFill>
                  <a:srgbClr val="FF0000"/>
                </a:solidFill>
              </a:rPr>
              <a:t>情報探索時間を延ばす</a:t>
            </a:r>
            <a:r>
              <a:rPr lang="ja-JP" altLang="en-US" sz="2800" dirty="0"/>
              <a:t>ことに</a:t>
            </a:r>
            <a:r>
              <a:rPr kumimoji="1" lang="ja-JP" altLang="en-US" sz="2800" dirty="0"/>
              <a:t>有効であるかを明らかにする</a:t>
            </a:r>
            <a:endParaRPr kumimoji="1" lang="en-US" altLang="ja-JP" sz="2800" dirty="0"/>
          </a:p>
        </p:txBody>
      </p:sp>
      <p:cxnSp>
        <p:nvCxnSpPr>
          <p:cNvPr id="22" name="直線矢印コネクタ 21"/>
          <p:cNvCxnSpPr>
            <a:cxnSpLocks/>
            <a:stCxn id="14" idx="3"/>
          </p:cNvCxnSpPr>
          <p:nvPr/>
        </p:nvCxnSpPr>
        <p:spPr>
          <a:xfrm flipV="1">
            <a:off x="3255828" y="5203431"/>
            <a:ext cx="2909646" cy="1"/>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cxnSp>
        <p:nvCxnSpPr>
          <p:cNvPr id="24" name="直線矢印コネクタ 23"/>
          <p:cNvCxnSpPr>
            <a:cxnSpLocks/>
            <a:stCxn id="12" idx="3"/>
          </p:cNvCxnSpPr>
          <p:nvPr/>
        </p:nvCxnSpPr>
        <p:spPr>
          <a:xfrm flipV="1">
            <a:off x="3265126" y="3760476"/>
            <a:ext cx="2900348" cy="1"/>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12" name="角丸四角形 8">
            <a:extLst>
              <a:ext uri="{FF2B5EF4-FFF2-40B4-BE49-F238E27FC236}">
                <a16:creationId xmlns:a16="http://schemas.microsoft.com/office/drawing/2014/main" xmlns="" id="{DA51D0F2-3B40-4CC8-AE70-A949B27A8EE4}"/>
              </a:ext>
            </a:extLst>
          </p:cNvPr>
          <p:cNvSpPr/>
          <p:nvPr/>
        </p:nvSpPr>
        <p:spPr>
          <a:xfrm>
            <a:off x="440039" y="3153152"/>
            <a:ext cx="2825087" cy="1214649"/>
          </a:xfrm>
          <a:prstGeom prst="roundRect">
            <a:avLst/>
          </a:prstGeom>
          <a:solidFill>
            <a:srgbClr val="E6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2">
                    <a:lumMod val="25000"/>
                  </a:schemeClr>
                </a:solidFill>
              </a:rPr>
              <a:t>ポジティブ感情</a:t>
            </a:r>
          </a:p>
        </p:txBody>
      </p:sp>
      <p:sp>
        <p:nvSpPr>
          <p:cNvPr id="13" name="角丸四角形 10">
            <a:extLst>
              <a:ext uri="{FF2B5EF4-FFF2-40B4-BE49-F238E27FC236}">
                <a16:creationId xmlns:a16="http://schemas.microsoft.com/office/drawing/2014/main" xmlns="" id="{C5B0F589-D5E3-4028-8B20-19AED9237E00}"/>
              </a:ext>
            </a:extLst>
          </p:cNvPr>
          <p:cNvSpPr/>
          <p:nvPr/>
        </p:nvSpPr>
        <p:spPr>
          <a:xfrm>
            <a:off x="6156176" y="3352216"/>
            <a:ext cx="2825087" cy="2458540"/>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800" dirty="0">
                <a:solidFill>
                  <a:schemeClr val="bg2">
                    <a:lumMod val="25000"/>
                  </a:schemeClr>
                </a:solidFill>
              </a:rPr>
              <a:t>POP</a:t>
            </a:r>
            <a:r>
              <a:rPr kumimoji="1" lang="ja-JP" altLang="en-US" sz="2800" dirty="0">
                <a:solidFill>
                  <a:schemeClr val="bg2">
                    <a:lumMod val="25000"/>
                  </a:schemeClr>
                </a:solidFill>
              </a:rPr>
              <a:t>の</a:t>
            </a:r>
            <a:r>
              <a:rPr kumimoji="1" lang="ja-JP" altLang="en-US" sz="2800" u="sng" dirty="0">
                <a:solidFill>
                  <a:srgbClr val="FF0000"/>
                </a:solidFill>
              </a:rPr>
              <a:t>要素</a:t>
            </a:r>
            <a:r>
              <a:rPr kumimoji="1" lang="ja-JP" altLang="en-US" sz="2800" dirty="0">
                <a:solidFill>
                  <a:schemeClr val="bg2">
                    <a:lumMod val="25000"/>
                  </a:schemeClr>
                </a:solidFill>
              </a:rPr>
              <a:t>への</a:t>
            </a:r>
            <a:endParaRPr kumimoji="1" lang="en-US" altLang="ja-JP" sz="2800" dirty="0">
              <a:solidFill>
                <a:schemeClr val="bg2">
                  <a:lumMod val="25000"/>
                </a:schemeClr>
              </a:solidFill>
            </a:endParaRPr>
          </a:p>
          <a:p>
            <a:pPr algn="ctr"/>
            <a:r>
              <a:rPr lang="ja-JP" altLang="en-US" sz="2800" dirty="0">
                <a:solidFill>
                  <a:schemeClr val="bg2">
                    <a:lumMod val="25000"/>
                  </a:schemeClr>
                </a:solidFill>
              </a:rPr>
              <a:t>注意・注視</a:t>
            </a:r>
            <a:endParaRPr kumimoji="1" lang="en-US" altLang="ja-JP" sz="2800" dirty="0">
              <a:solidFill>
                <a:schemeClr val="bg2">
                  <a:lumMod val="25000"/>
                </a:schemeClr>
              </a:solidFill>
            </a:endParaRPr>
          </a:p>
        </p:txBody>
      </p:sp>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14" name="角丸四角形 8">
            <a:extLst>
              <a:ext uri="{FF2B5EF4-FFF2-40B4-BE49-F238E27FC236}">
                <a16:creationId xmlns:a16="http://schemas.microsoft.com/office/drawing/2014/main" xmlns="" id="{DA51D0F2-3B40-4CC8-AE70-A949B27A8EE4}"/>
              </a:ext>
            </a:extLst>
          </p:cNvPr>
          <p:cNvSpPr/>
          <p:nvPr/>
        </p:nvSpPr>
        <p:spPr>
          <a:xfrm>
            <a:off x="430741" y="4596107"/>
            <a:ext cx="2825087" cy="1214649"/>
          </a:xfrm>
          <a:prstGeom prst="roundRect">
            <a:avLst/>
          </a:prstGeom>
          <a:solidFill>
            <a:srgbClr val="CC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2">
                    <a:lumMod val="25000"/>
                  </a:schemeClr>
                </a:solidFill>
              </a:rPr>
              <a:t>ネガ</a:t>
            </a:r>
            <a:r>
              <a:rPr kumimoji="1" lang="ja-JP" altLang="en-US" sz="2800" dirty="0">
                <a:solidFill>
                  <a:schemeClr val="bg2">
                    <a:lumMod val="25000"/>
                  </a:schemeClr>
                </a:solidFill>
              </a:rPr>
              <a:t>ティブ感情</a:t>
            </a:r>
          </a:p>
        </p:txBody>
      </p:sp>
      <p:sp>
        <p:nvSpPr>
          <p:cNvPr id="31" name="円/楕円 30"/>
          <p:cNvSpPr/>
          <p:nvPr/>
        </p:nvSpPr>
        <p:spPr>
          <a:xfrm>
            <a:off x="4342011" y="3436476"/>
            <a:ext cx="648000" cy="64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a:t>
            </a:r>
            <a:endParaRPr kumimoji="1" lang="ja-JP" altLang="en-US" sz="2800" dirty="0">
              <a:solidFill>
                <a:schemeClr val="tx1"/>
              </a:solidFill>
            </a:endParaRPr>
          </a:p>
        </p:txBody>
      </p:sp>
      <p:sp>
        <p:nvSpPr>
          <p:cNvPr id="32" name="円/楕円 31"/>
          <p:cNvSpPr/>
          <p:nvPr/>
        </p:nvSpPr>
        <p:spPr>
          <a:xfrm>
            <a:off x="4342011" y="4879431"/>
            <a:ext cx="648000" cy="648000"/>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a:t>
            </a:r>
            <a:endParaRPr kumimoji="1" lang="ja-JP" altLang="en-US" sz="2800" dirty="0">
              <a:solidFill>
                <a:schemeClr val="tx1"/>
              </a:solidFill>
            </a:endParaRPr>
          </a:p>
        </p:txBody>
      </p:sp>
      <p:sp>
        <p:nvSpPr>
          <p:cNvPr id="7" name="角丸四角形吹き出し 6"/>
          <p:cNvSpPr/>
          <p:nvPr/>
        </p:nvSpPr>
        <p:spPr>
          <a:xfrm>
            <a:off x="7022057" y="3323256"/>
            <a:ext cx="1082328" cy="648770"/>
          </a:xfrm>
          <a:prstGeom prst="wedgeRoundRectCallout">
            <a:avLst>
              <a:gd name="adj1" fmla="val -8223"/>
              <a:gd name="adj2" fmla="val 73018"/>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4000" dirty="0">
                <a:solidFill>
                  <a:schemeClr val="tx1"/>
                </a:solidFill>
              </a:rPr>
              <a:t>？</a:t>
            </a:r>
          </a:p>
        </p:txBody>
      </p:sp>
      <p:sp>
        <p:nvSpPr>
          <p:cNvPr id="8" name="スライド番号プレースホルダー 7">
            <a:extLst>
              <a:ext uri="{FF2B5EF4-FFF2-40B4-BE49-F238E27FC236}">
                <a16:creationId xmlns:a16="http://schemas.microsoft.com/office/drawing/2014/main" xmlns="" id="{8328558A-BD13-48BE-A32F-8C5BFBCC163A}"/>
              </a:ext>
            </a:extLst>
          </p:cNvPr>
          <p:cNvSpPr>
            <a:spLocks noGrp="1"/>
          </p:cNvSpPr>
          <p:nvPr>
            <p:ph type="sldNum" sz="quarter" idx="12"/>
          </p:nvPr>
        </p:nvSpPr>
        <p:spPr/>
        <p:txBody>
          <a:bodyPr/>
          <a:lstStyle/>
          <a:p>
            <a:fld id="{23DE9F7B-45CB-4F71-8B93-DBA7E176780B}" type="slidenum">
              <a:rPr lang="ja-JP" altLang="en-US" smtClean="0"/>
              <a:pPr/>
              <a:t>18</a:t>
            </a:fld>
            <a:endParaRPr lang="ja-JP" altLang="en-US"/>
          </a:p>
        </p:txBody>
      </p:sp>
    </p:spTree>
    <p:extLst>
      <p:ext uri="{BB962C8B-B14F-4D97-AF65-F5344CB8AC3E}">
        <p14:creationId xmlns:p14="http://schemas.microsoft.com/office/powerpoint/2010/main" val="15625171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思考の吹き出し: 雲形 4">
            <a:extLst>
              <a:ext uri="{FF2B5EF4-FFF2-40B4-BE49-F238E27FC236}">
                <a16:creationId xmlns:a16="http://schemas.microsoft.com/office/drawing/2014/main" xmlns="" id="{762B1F02-A970-4FF4-B3E4-F05351B61E76}"/>
              </a:ext>
            </a:extLst>
          </p:cNvPr>
          <p:cNvSpPr/>
          <p:nvPr/>
        </p:nvSpPr>
        <p:spPr>
          <a:xfrm>
            <a:off x="104851" y="687303"/>
            <a:ext cx="8934297" cy="1984803"/>
          </a:xfrm>
          <a:prstGeom prst="cloudCallout">
            <a:avLst>
              <a:gd name="adj1" fmla="val -38232"/>
              <a:gd name="adj2" fmla="val 54822"/>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日付プレースホルダー 2"/>
          <p:cNvSpPr>
            <a:spLocks noGrp="1"/>
          </p:cNvSpPr>
          <p:nvPr>
            <p:ph type="dt" sz="half" idx="10"/>
          </p:nvPr>
        </p:nvSpPr>
        <p:spPr/>
        <p:txBody>
          <a:bodyPr/>
          <a:lstStyle/>
          <a:p>
            <a:r>
              <a:rPr kumimoji="1" lang="en-US" altLang="ja-JP"/>
              <a:t>2017/12/11</a:t>
            </a:r>
            <a:endParaRPr kumimoji="1" lang="ja-JP" altLang="en-US" dirty="0"/>
          </a:p>
        </p:txBody>
      </p:sp>
      <p:sp>
        <p:nvSpPr>
          <p:cNvPr id="25" name="角丸四角形 10">
            <a:extLst>
              <a:ext uri="{FF2B5EF4-FFF2-40B4-BE49-F238E27FC236}">
                <a16:creationId xmlns:a16="http://schemas.microsoft.com/office/drawing/2014/main" xmlns="" id="{8F061F96-2723-43D1-B40A-041E423FF8A9}"/>
              </a:ext>
            </a:extLst>
          </p:cNvPr>
          <p:cNvSpPr/>
          <p:nvPr/>
        </p:nvSpPr>
        <p:spPr>
          <a:xfrm>
            <a:off x="1235947" y="864886"/>
            <a:ext cx="8981263" cy="70651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rPr>
              <a:t>イラストはその大きさに関わらず注意を惹く。</a:t>
            </a:r>
          </a:p>
        </p:txBody>
      </p:sp>
      <p:sp>
        <p:nvSpPr>
          <p:cNvPr id="39" name="テキスト ボックス 38">
            <a:extLst>
              <a:ext uri="{FF2B5EF4-FFF2-40B4-BE49-F238E27FC236}">
                <a16:creationId xmlns:a16="http://schemas.microsoft.com/office/drawing/2014/main" xmlns="" id="{B71E40B5-D0EC-440B-A2B6-4443A2C5EC21}"/>
              </a:ext>
            </a:extLst>
          </p:cNvPr>
          <p:cNvSpPr txBox="1"/>
          <p:nvPr/>
        </p:nvSpPr>
        <p:spPr>
          <a:xfrm>
            <a:off x="6043453" y="1277199"/>
            <a:ext cx="2497671" cy="369332"/>
          </a:xfrm>
          <a:prstGeom prst="rect">
            <a:avLst/>
          </a:prstGeom>
          <a:noFill/>
        </p:spPr>
        <p:txBody>
          <a:bodyPr wrap="none" rtlCol="0">
            <a:spAutoFit/>
          </a:bodyPr>
          <a:lstStyle/>
          <a:p>
            <a:r>
              <a:rPr lang="en-US" altLang="ja-JP" dirty="0" err="1"/>
              <a:t>Pieters</a:t>
            </a:r>
            <a:r>
              <a:rPr lang="en-US" altLang="ja-JP" dirty="0"/>
              <a:t> and Wedel</a:t>
            </a:r>
            <a:r>
              <a:rPr kumimoji="1" lang="en-US" altLang="ja-JP" dirty="0"/>
              <a:t>(</a:t>
            </a:r>
            <a:r>
              <a:rPr lang="en-US" altLang="ja-JP" dirty="0"/>
              <a:t>2004</a:t>
            </a:r>
            <a:r>
              <a:rPr kumimoji="1" lang="en-US" altLang="ja-JP" dirty="0"/>
              <a:t>)</a:t>
            </a:r>
            <a:endParaRPr kumimoji="1" lang="ja-JP" altLang="en-US" dirty="0"/>
          </a:p>
        </p:txBody>
      </p:sp>
      <p:sp>
        <p:nvSpPr>
          <p:cNvPr id="16" name="テキスト ボックス 15">
            <a:extLst>
              <a:ext uri="{FF2B5EF4-FFF2-40B4-BE49-F238E27FC236}">
                <a16:creationId xmlns:a16="http://schemas.microsoft.com/office/drawing/2014/main" xmlns="" id="{43451862-96C7-4851-96D2-BD862FE29A44}"/>
              </a:ext>
            </a:extLst>
          </p:cNvPr>
          <p:cNvSpPr txBox="1"/>
          <p:nvPr/>
        </p:nvSpPr>
        <p:spPr>
          <a:xfrm>
            <a:off x="35278" y="53218"/>
            <a:ext cx="2646878" cy="1569660"/>
          </a:xfrm>
          <a:prstGeom prst="rect">
            <a:avLst/>
          </a:prstGeom>
          <a:noFill/>
        </p:spPr>
        <p:txBody>
          <a:bodyPr wrap="none" rtlCol="0">
            <a:spAutoFit/>
          </a:bodyPr>
          <a:lstStyle/>
          <a:p>
            <a:r>
              <a:rPr lang="ja-JP" altLang="en-US" sz="4800" dirty="0"/>
              <a:t>仮説導出</a:t>
            </a:r>
            <a:endParaRPr lang="en-US" altLang="ja-JP" sz="4800" dirty="0"/>
          </a:p>
          <a:p>
            <a:endParaRPr kumimoji="1" lang="ja-JP" altLang="en-US" sz="4800" dirty="0"/>
          </a:p>
        </p:txBody>
      </p:sp>
      <p:sp>
        <p:nvSpPr>
          <p:cNvPr id="2" name="スライド番号プレースホルダー 1">
            <a:extLst>
              <a:ext uri="{FF2B5EF4-FFF2-40B4-BE49-F238E27FC236}">
                <a16:creationId xmlns:a16="http://schemas.microsoft.com/office/drawing/2014/main" xmlns="" id="{A836699D-7A12-49D2-8E08-A90A92F995CD}"/>
              </a:ext>
            </a:extLst>
          </p:cNvPr>
          <p:cNvSpPr>
            <a:spLocks noGrp="1"/>
          </p:cNvSpPr>
          <p:nvPr>
            <p:ph type="sldNum" sz="quarter" idx="12"/>
          </p:nvPr>
        </p:nvSpPr>
        <p:spPr/>
        <p:txBody>
          <a:bodyPr/>
          <a:lstStyle/>
          <a:p>
            <a:fld id="{23DE9F7B-45CB-4F71-8B93-DBA7E176780B}" type="slidenum">
              <a:rPr lang="ja-JP" altLang="en-US" smtClean="0"/>
              <a:pPr/>
              <a:t>19</a:t>
            </a:fld>
            <a:endParaRPr lang="ja-JP" altLang="en-US"/>
          </a:p>
        </p:txBody>
      </p:sp>
      <p:sp>
        <p:nvSpPr>
          <p:cNvPr id="17" name="テキスト ボックス 16">
            <a:extLst>
              <a:ext uri="{FF2B5EF4-FFF2-40B4-BE49-F238E27FC236}">
                <a16:creationId xmlns:a16="http://schemas.microsoft.com/office/drawing/2014/main" xmlns="" id="{873D5CE3-9CFE-423E-AF60-A405F8E08EFA}"/>
              </a:ext>
            </a:extLst>
          </p:cNvPr>
          <p:cNvSpPr txBox="1"/>
          <p:nvPr/>
        </p:nvSpPr>
        <p:spPr>
          <a:xfrm>
            <a:off x="251520" y="1677407"/>
            <a:ext cx="9101699" cy="461665"/>
          </a:xfrm>
          <a:prstGeom prst="rect">
            <a:avLst/>
          </a:prstGeom>
          <a:noFill/>
        </p:spPr>
        <p:txBody>
          <a:bodyPr wrap="square" rtlCol="0">
            <a:spAutoFit/>
          </a:bodyPr>
          <a:lstStyle/>
          <a:p>
            <a:r>
              <a:rPr lang="ja-JP" altLang="en-US" sz="2400" dirty="0"/>
              <a:t>情報をデザインすることで、消費者の消費動機は喚起されるのである</a:t>
            </a:r>
          </a:p>
        </p:txBody>
      </p:sp>
      <p:sp>
        <p:nvSpPr>
          <p:cNvPr id="27" name="テキスト ボックス 26">
            <a:extLst>
              <a:ext uri="{FF2B5EF4-FFF2-40B4-BE49-F238E27FC236}">
                <a16:creationId xmlns:a16="http://schemas.microsoft.com/office/drawing/2014/main" xmlns="" id="{337C773B-98FE-4A65-B539-C345EF34B089}"/>
              </a:ext>
            </a:extLst>
          </p:cNvPr>
          <p:cNvSpPr txBox="1"/>
          <p:nvPr/>
        </p:nvSpPr>
        <p:spPr>
          <a:xfrm>
            <a:off x="6297589" y="2125114"/>
            <a:ext cx="2499402" cy="338554"/>
          </a:xfrm>
          <a:prstGeom prst="rect">
            <a:avLst/>
          </a:prstGeom>
          <a:noFill/>
        </p:spPr>
        <p:txBody>
          <a:bodyPr wrap="none" rtlCol="0">
            <a:spAutoFit/>
          </a:bodyPr>
          <a:lstStyle/>
          <a:p>
            <a:r>
              <a:rPr kumimoji="1" lang="ja-JP" altLang="en-US" sz="1600" dirty="0">
                <a:latin typeface="ＭＳ Ｐゴシック 本文"/>
              </a:rPr>
              <a:t>小坂裕司</a:t>
            </a:r>
            <a:r>
              <a:rPr kumimoji="1" lang="en-US" altLang="ja-JP" sz="1600" dirty="0">
                <a:latin typeface="ＭＳ Ｐゴシック 本文"/>
              </a:rPr>
              <a:t>,</a:t>
            </a:r>
            <a:r>
              <a:rPr kumimoji="1" lang="ja-JP" altLang="en-US" sz="1600" dirty="0">
                <a:latin typeface="ＭＳ Ｐゴシック 本文"/>
              </a:rPr>
              <a:t>椎塚久雄（</a:t>
            </a:r>
            <a:r>
              <a:rPr kumimoji="1" lang="en-US" altLang="ja-JP" sz="1600" dirty="0">
                <a:latin typeface="ＭＳ Ｐゴシック 本文"/>
              </a:rPr>
              <a:t>2010</a:t>
            </a:r>
            <a:r>
              <a:rPr kumimoji="1" lang="ja-JP" altLang="en-US" sz="1600" dirty="0">
                <a:latin typeface="ＭＳ Ｐゴシック 本文"/>
              </a:rPr>
              <a:t>）</a:t>
            </a:r>
          </a:p>
        </p:txBody>
      </p:sp>
      <p:sp>
        <p:nvSpPr>
          <p:cNvPr id="31" name="テキスト ボックス 30">
            <a:extLst>
              <a:ext uri="{FF2B5EF4-FFF2-40B4-BE49-F238E27FC236}">
                <a16:creationId xmlns:a16="http://schemas.microsoft.com/office/drawing/2014/main" xmlns="" id="{3FAA6956-E337-45D2-8634-BB84E50FDDE4}"/>
              </a:ext>
            </a:extLst>
          </p:cNvPr>
          <p:cNvSpPr txBox="1"/>
          <p:nvPr/>
        </p:nvSpPr>
        <p:spPr>
          <a:xfrm>
            <a:off x="75925" y="2999481"/>
            <a:ext cx="9230320" cy="3539430"/>
          </a:xfrm>
          <a:prstGeom prst="rect">
            <a:avLst/>
          </a:prstGeom>
          <a:noFill/>
        </p:spPr>
        <p:txBody>
          <a:bodyPr wrap="square" rtlCol="0">
            <a:spAutoFit/>
          </a:bodyPr>
          <a:lstStyle/>
          <a:p>
            <a:r>
              <a:rPr kumimoji="1" lang="ja-JP" altLang="en-US" sz="2800" dirty="0"/>
              <a:t>■視覚刺激（</a:t>
            </a:r>
            <a:r>
              <a:rPr lang="ja-JP" altLang="en-US" sz="2800" dirty="0"/>
              <a:t>注視</a:t>
            </a:r>
            <a:r>
              <a:rPr kumimoji="1" lang="ja-JP" altLang="en-US" sz="2800" dirty="0"/>
              <a:t>における外的要因）</a:t>
            </a:r>
            <a:endParaRPr kumimoji="1" lang="en-US" altLang="ja-JP" sz="2800" dirty="0"/>
          </a:p>
          <a:p>
            <a:r>
              <a:rPr lang="ja-JP" altLang="en-US" sz="2800" dirty="0"/>
              <a:t>　　　　・ブランド（今回の実験は店舗側なので不適切）</a:t>
            </a:r>
            <a:endParaRPr lang="en-US" altLang="ja-JP" sz="2800" dirty="0"/>
          </a:p>
          <a:p>
            <a:r>
              <a:rPr kumimoji="1" lang="ja-JP" altLang="en-US" sz="2800" dirty="0"/>
              <a:t>　　</a:t>
            </a:r>
            <a:r>
              <a:rPr kumimoji="1" lang="ja-JP" altLang="en-US" sz="2800" dirty="0">
                <a:solidFill>
                  <a:srgbClr val="FF0000"/>
                </a:solidFill>
              </a:rPr>
              <a:t>　　</a:t>
            </a:r>
            <a:r>
              <a:rPr kumimoji="1" lang="ja-JP" altLang="en-US" sz="2800" dirty="0"/>
              <a:t>・</a:t>
            </a:r>
            <a:r>
              <a:rPr kumimoji="1" lang="ja-JP" altLang="en-US" sz="2800" dirty="0">
                <a:solidFill>
                  <a:srgbClr val="FF0000"/>
                </a:solidFill>
              </a:rPr>
              <a:t>絵、図、画像</a:t>
            </a:r>
            <a:endParaRPr kumimoji="1" lang="en-US" altLang="ja-JP" sz="2800" dirty="0">
              <a:solidFill>
                <a:srgbClr val="FF0000"/>
              </a:solidFill>
            </a:endParaRPr>
          </a:p>
          <a:p>
            <a:r>
              <a:rPr lang="ja-JP" altLang="en-US" sz="2800" dirty="0"/>
              <a:t>　　　　・文字</a:t>
            </a:r>
            <a:endParaRPr lang="en-US" altLang="ja-JP" sz="2800" dirty="0"/>
          </a:p>
          <a:p>
            <a:r>
              <a:rPr lang="ja-JP" altLang="en-US" sz="2800" dirty="0"/>
              <a:t>　　 特徴</a:t>
            </a:r>
            <a:endParaRPr lang="en-US" altLang="ja-JP" sz="2800" dirty="0"/>
          </a:p>
          <a:p>
            <a:r>
              <a:rPr kumimoji="1" lang="ja-JP" altLang="en-US" sz="2800" dirty="0"/>
              <a:t>　　　　・色（</a:t>
            </a:r>
            <a:r>
              <a:rPr lang="ja-JP" altLang="en-US" sz="2800" dirty="0"/>
              <a:t>先行研究あり</a:t>
            </a:r>
            <a:r>
              <a:rPr kumimoji="1" lang="ja-JP" altLang="en-US" sz="2800" dirty="0"/>
              <a:t>）</a:t>
            </a:r>
            <a:endParaRPr kumimoji="1" lang="en-US" altLang="ja-JP" sz="2800" dirty="0"/>
          </a:p>
          <a:p>
            <a:r>
              <a:rPr lang="ja-JP" altLang="en-US" sz="2800" dirty="0"/>
              <a:t>　　　　・サイズ（先行研究あり）</a:t>
            </a:r>
            <a:endParaRPr lang="en-US" altLang="ja-JP" sz="2800" dirty="0"/>
          </a:p>
          <a:p>
            <a:r>
              <a:rPr kumimoji="1" lang="ja-JP" altLang="en-US" sz="2800" dirty="0"/>
              <a:t>　　　　・輝度（今回の実験には不適切）</a:t>
            </a:r>
          </a:p>
        </p:txBody>
      </p:sp>
      <p:sp>
        <p:nvSpPr>
          <p:cNvPr id="32" name="テキスト ボックス 31">
            <a:extLst>
              <a:ext uri="{FF2B5EF4-FFF2-40B4-BE49-F238E27FC236}">
                <a16:creationId xmlns:a16="http://schemas.microsoft.com/office/drawing/2014/main" xmlns="" id="{DD97CB6C-76C6-4835-8476-898A692378DD}"/>
              </a:ext>
            </a:extLst>
          </p:cNvPr>
          <p:cNvSpPr txBox="1"/>
          <p:nvPr/>
        </p:nvSpPr>
        <p:spPr>
          <a:xfrm>
            <a:off x="4976714" y="4270392"/>
            <a:ext cx="3820277" cy="1384995"/>
          </a:xfrm>
          <a:prstGeom prst="rect">
            <a:avLst/>
          </a:prstGeom>
          <a:noFill/>
        </p:spPr>
        <p:txBody>
          <a:bodyPr wrap="none" rtlCol="0">
            <a:spAutoFit/>
          </a:bodyPr>
          <a:lstStyle/>
          <a:p>
            <a:r>
              <a:rPr lang="ja-JP" altLang="en-US" sz="2800" dirty="0"/>
              <a:t>文字の要素</a:t>
            </a:r>
            <a:endParaRPr lang="en-US" altLang="ja-JP" sz="2800" dirty="0"/>
          </a:p>
          <a:p>
            <a:r>
              <a:rPr kumimoji="1" lang="ja-JP" altLang="en-US" sz="2800" dirty="0"/>
              <a:t>　　・</a:t>
            </a:r>
            <a:r>
              <a:rPr lang="ja-JP" altLang="en-US" sz="2800" dirty="0"/>
              <a:t>書体</a:t>
            </a:r>
            <a:r>
              <a:rPr lang="en-US" altLang="ja-JP" sz="2800" dirty="0"/>
              <a:t>(</a:t>
            </a:r>
            <a:r>
              <a:rPr lang="ja-JP" altLang="en-US" sz="2800" dirty="0"/>
              <a:t>先行研究あり</a:t>
            </a:r>
            <a:r>
              <a:rPr lang="en-US" altLang="ja-JP" sz="2800" dirty="0"/>
              <a:t>)</a:t>
            </a:r>
          </a:p>
          <a:p>
            <a:r>
              <a:rPr lang="ja-JP" altLang="en-US" sz="2800" dirty="0"/>
              <a:t>　　・</a:t>
            </a:r>
            <a:r>
              <a:rPr lang="ja-JP" altLang="en-US" sz="2800" dirty="0">
                <a:solidFill>
                  <a:srgbClr val="FF0000"/>
                </a:solidFill>
              </a:rPr>
              <a:t>言葉の表現</a:t>
            </a:r>
            <a:endParaRPr lang="en-US" altLang="ja-JP" sz="2800" dirty="0">
              <a:solidFill>
                <a:srgbClr val="FF0000"/>
              </a:solidFill>
            </a:endParaRPr>
          </a:p>
        </p:txBody>
      </p:sp>
      <p:sp>
        <p:nvSpPr>
          <p:cNvPr id="33" name="四角形吹き出し 5">
            <a:extLst>
              <a:ext uri="{FF2B5EF4-FFF2-40B4-BE49-F238E27FC236}">
                <a16:creationId xmlns:a16="http://schemas.microsoft.com/office/drawing/2014/main" xmlns="" id="{A63E01BD-2123-490F-BDF4-8990F8DB5B97}"/>
              </a:ext>
            </a:extLst>
          </p:cNvPr>
          <p:cNvSpPr/>
          <p:nvPr/>
        </p:nvSpPr>
        <p:spPr>
          <a:xfrm>
            <a:off x="4691085" y="3937036"/>
            <a:ext cx="4297282" cy="2045726"/>
          </a:xfrm>
          <a:prstGeom prst="wedgeRectCallout">
            <a:avLst>
              <a:gd name="adj1" fmla="val -63041"/>
              <a:gd name="adj2" fmla="val -21414"/>
            </a:avLst>
          </a:pr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42632186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星 32 20"/>
          <p:cNvSpPr/>
          <p:nvPr/>
        </p:nvSpPr>
        <p:spPr>
          <a:xfrm>
            <a:off x="4638250" y="908720"/>
            <a:ext cx="2886078" cy="2716218"/>
          </a:xfrm>
          <a:prstGeom prst="star32">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11"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星 32 4"/>
          <p:cNvSpPr/>
          <p:nvPr/>
        </p:nvSpPr>
        <p:spPr>
          <a:xfrm>
            <a:off x="4710258" y="4241174"/>
            <a:ext cx="2886078" cy="2716218"/>
          </a:xfrm>
          <a:prstGeom prst="star32">
            <a:avLst/>
          </a:prstGeom>
          <a:solidFill>
            <a:srgbClr val="FF53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右矢印 5"/>
          <p:cNvSpPr/>
          <p:nvPr/>
        </p:nvSpPr>
        <p:spPr>
          <a:xfrm>
            <a:off x="2729510" y="1962562"/>
            <a:ext cx="1761627" cy="90189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997669" y="1363399"/>
            <a:ext cx="1827538" cy="1959827"/>
          </a:xfrm>
          <a:prstGeom prst="rect">
            <a:avLst/>
          </a:prstGeom>
        </p:spPr>
      </p:pic>
      <p:pic>
        <p:nvPicPr>
          <p:cNvPr id="10" name="図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131" y="1266013"/>
            <a:ext cx="1528523" cy="1978670"/>
          </a:xfrm>
          <a:prstGeom prst="rect">
            <a:avLst/>
          </a:prstGeom>
        </p:spPr>
      </p:pic>
      <p:sp>
        <p:nvSpPr>
          <p:cNvPr id="15" name="角丸四角形吹き出し 14"/>
          <p:cNvSpPr/>
          <p:nvPr/>
        </p:nvSpPr>
        <p:spPr>
          <a:xfrm>
            <a:off x="343091" y="3169365"/>
            <a:ext cx="2472465" cy="1059236"/>
          </a:xfrm>
          <a:prstGeom prst="wedgeRoundRectCallout">
            <a:avLst>
              <a:gd name="adj1" fmla="val 5473"/>
              <a:gd name="adj2" fmla="val -7413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イライラが</a:t>
            </a:r>
            <a:endParaRPr kumimoji="1" lang="en-US" altLang="ja-JP" sz="2800" dirty="0">
              <a:solidFill>
                <a:schemeClr val="tx1"/>
              </a:solidFill>
            </a:endParaRPr>
          </a:p>
          <a:p>
            <a:pPr algn="ctr"/>
            <a:r>
              <a:rPr kumimoji="1" lang="ja-JP" altLang="en-US" sz="2800" dirty="0">
                <a:solidFill>
                  <a:schemeClr val="tx1"/>
                </a:solidFill>
              </a:rPr>
              <a:t>とまらない！</a:t>
            </a:r>
          </a:p>
        </p:txBody>
      </p:sp>
      <p:sp>
        <p:nvSpPr>
          <p:cNvPr id="14" name="角丸四角形吹き出し 13"/>
          <p:cNvSpPr/>
          <p:nvPr/>
        </p:nvSpPr>
        <p:spPr>
          <a:xfrm>
            <a:off x="6825207" y="1535993"/>
            <a:ext cx="2097229" cy="1147117"/>
          </a:xfrm>
          <a:prstGeom prst="wedgeRoundRectCallout">
            <a:avLst>
              <a:gd name="adj1" fmla="val -41381"/>
              <a:gd name="adj2" fmla="val 6744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こうなりゃもう</a:t>
            </a:r>
            <a:endParaRPr kumimoji="1" lang="en-US" altLang="ja-JP" sz="2400" dirty="0">
              <a:solidFill>
                <a:schemeClr val="tx1"/>
              </a:solidFill>
            </a:endParaRPr>
          </a:p>
          <a:p>
            <a:pPr algn="ctr"/>
            <a:r>
              <a:rPr kumimoji="1" lang="ja-JP" altLang="en-US" sz="2400" dirty="0">
                <a:solidFill>
                  <a:schemeClr val="tx1"/>
                </a:solidFill>
              </a:rPr>
              <a:t>ヤケ買いだ！！！</a:t>
            </a:r>
          </a:p>
        </p:txBody>
      </p:sp>
      <p:sp>
        <p:nvSpPr>
          <p:cNvPr id="3" name="日付プレースホルダー 2"/>
          <p:cNvSpPr>
            <a:spLocks noGrp="1"/>
          </p:cNvSpPr>
          <p:nvPr>
            <p:ph type="dt" sz="half" idx="10"/>
          </p:nvPr>
        </p:nvSpPr>
        <p:spPr/>
        <p:txBody>
          <a:bodyPr/>
          <a:lstStyle/>
          <a:p>
            <a:r>
              <a:rPr kumimoji="1" lang="en-US" altLang="ja-JP" dirty="0"/>
              <a:t>2017/12/11</a:t>
            </a:r>
            <a:endParaRPr kumimoji="1" lang="ja-JP" altLang="en-US" dirty="0"/>
          </a:p>
        </p:txBody>
      </p:sp>
      <p:pic>
        <p:nvPicPr>
          <p:cNvPr id="8" name="図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9919" y="4248715"/>
            <a:ext cx="2547433" cy="2547433"/>
          </a:xfrm>
          <a:prstGeom prst="rect">
            <a:avLst/>
          </a:prstGeom>
        </p:spPr>
      </p:pic>
      <p:sp>
        <p:nvSpPr>
          <p:cNvPr id="18" name="右矢印 17"/>
          <p:cNvSpPr/>
          <p:nvPr/>
        </p:nvSpPr>
        <p:spPr>
          <a:xfrm>
            <a:off x="2974445" y="5239613"/>
            <a:ext cx="1761627" cy="901899"/>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9" name="図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2917" y="4365104"/>
            <a:ext cx="1380452" cy="2514993"/>
          </a:xfrm>
          <a:prstGeom prst="rect">
            <a:avLst/>
          </a:prstGeom>
        </p:spPr>
      </p:pic>
      <p:pic>
        <p:nvPicPr>
          <p:cNvPr id="19" name="図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49134" y="3625288"/>
            <a:ext cx="1664309" cy="1206625"/>
          </a:xfrm>
          <a:prstGeom prst="rect">
            <a:avLst/>
          </a:prstGeom>
        </p:spPr>
      </p:pic>
      <p:sp>
        <p:nvSpPr>
          <p:cNvPr id="20" name="角丸四角形吹き出し 19"/>
          <p:cNvSpPr/>
          <p:nvPr/>
        </p:nvSpPr>
        <p:spPr>
          <a:xfrm>
            <a:off x="6864485" y="4853369"/>
            <a:ext cx="2097229" cy="1147117"/>
          </a:xfrm>
          <a:prstGeom prst="wedgeRoundRectCallout">
            <a:avLst>
              <a:gd name="adj1" fmla="val -41381"/>
              <a:gd name="adj2" fmla="val 67446"/>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ノリで</a:t>
            </a:r>
            <a:r>
              <a:rPr lang="ja-JP" altLang="en-US" sz="2400" dirty="0">
                <a:solidFill>
                  <a:schemeClr val="tx1"/>
                </a:solidFill>
              </a:rPr>
              <a:t>車</a:t>
            </a:r>
            <a:endParaRPr lang="en-US" altLang="ja-JP" sz="2400" dirty="0">
              <a:solidFill>
                <a:schemeClr val="tx1"/>
              </a:solidFill>
            </a:endParaRPr>
          </a:p>
          <a:p>
            <a:pPr algn="ctr"/>
            <a:r>
              <a:rPr lang="ja-JP" altLang="en-US" sz="2400" dirty="0">
                <a:solidFill>
                  <a:schemeClr val="tx1"/>
                </a:solidFill>
              </a:rPr>
              <a:t>買</a:t>
            </a:r>
            <a:r>
              <a:rPr lang="ja-JP" altLang="en-US" sz="2400" dirty="0" err="1">
                <a:solidFill>
                  <a:schemeClr val="tx1"/>
                </a:solidFill>
              </a:rPr>
              <a:t>っ</a:t>
            </a:r>
            <a:r>
              <a:rPr lang="ja-JP" altLang="en-US" sz="2400" dirty="0">
                <a:solidFill>
                  <a:schemeClr val="tx1"/>
                </a:solidFill>
              </a:rPr>
              <a:t>ちった！</a:t>
            </a:r>
            <a:endParaRPr kumimoji="1" lang="ja-JP" altLang="en-US" sz="2400" dirty="0">
              <a:solidFill>
                <a:schemeClr val="tx1"/>
              </a:solidFill>
            </a:endParaRPr>
          </a:p>
        </p:txBody>
      </p:sp>
      <p:sp>
        <p:nvSpPr>
          <p:cNvPr id="22" name="テキスト ボックス 21"/>
          <p:cNvSpPr txBox="1"/>
          <p:nvPr/>
        </p:nvSpPr>
        <p:spPr>
          <a:xfrm>
            <a:off x="35278" y="53218"/>
            <a:ext cx="8481809" cy="830997"/>
          </a:xfrm>
          <a:prstGeom prst="rect">
            <a:avLst/>
          </a:prstGeom>
          <a:noFill/>
        </p:spPr>
        <p:txBody>
          <a:bodyPr wrap="none" rtlCol="0">
            <a:spAutoFit/>
          </a:bodyPr>
          <a:lstStyle/>
          <a:p>
            <a:r>
              <a:rPr lang="ja-JP" altLang="en-US" sz="4800" dirty="0"/>
              <a:t>このような経験、ありませんか？</a:t>
            </a:r>
          </a:p>
        </p:txBody>
      </p:sp>
      <p:sp>
        <p:nvSpPr>
          <p:cNvPr id="2" name="スライド番号プレースホルダー 1">
            <a:extLst>
              <a:ext uri="{FF2B5EF4-FFF2-40B4-BE49-F238E27FC236}">
                <a16:creationId xmlns:a16="http://schemas.microsoft.com/office/drawing/2014/main" xmlns="" id="{E3AE58AC-3B58-44B7-B479-0E3D9C7F01DA}"/>
              </a:ext>
            </a:extLst>
          </p:cNvPr>
          <p:cNvSpPr>
            <a:spLocks noGrp="1"/>
          </p:cNvSpPr>
          <p:nvPr>
            <p:ph type="sldNum" sz="quarter" idx="12"/>
          </p:nvPr>
        </p:nvSpPr>
        <p:spPr/>
        <p:txBody>
          <a:bodyPr/>
          <a:lstStyle/>
          <a:p>
            <a:fld id="{23DE9F7B-45CB-4F71-8B93-DBA7E176780B}" type="slidenum">
              <a:rPr lang="ja-JP" altLang="en-US" smtClean="0"/>
              <a:pPr/>
              <a:t>2</a:t>
            </a:fld>
            <a:endParaRPr lang="ja-JP" altLang="en-US"/>
          </a:p>
        </p:txBody>
      </p:sp>
    </p:spTree>
    <p:extLst>
      <p:ext uri="{BB962C8B-B14F-4D97-AF65-F5344CB8AC3E}">
        <p14:creationId xmlns:p14="http://schemas.microsoft.com/office/powerpoint/2010/main" val="26474317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sp>
        <p:nvSpPr>
          <p:cNvPr id="25" name="角丸四角形 9">
            <a:extLst>
              <a:ext uri="{FF2B5EF4-FFF2-40B4-BE49-F238E27FC236}">
                <a16:creationId xmlns:a16="http://schemas.microsoft.com/office/drawing/2014/main" xmlns="" id="{64641857-8EFE-4D4B-9EEA-24BC210185F8}"/>
              </a:ext>
            </a:extLst>
          </p:cNvPr>
          <p:cNvSpPr/>
          <p:nvPr/>
        </p:nvSpPr>
        <p:spPr>
          <a:xfrm>
            <a:off x="2892911" y="2897284"/>
            <a:ext cx="1939209" cy="1214649"/>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ysClr val="windowText" lastClr="000000"/>
                </a:solidFill>
              </a:rPr>
              <a:t>POP</a:t>
            </a:r>
            <a:r>
              <a:rPr kumimoji="1" lang="ja-JP" altLang="en-US" sz="2400" dirty="0">
                <a:solidFill>
                  <a:sysClr val="windowText" lastClr="000000"/>
                </a:solidFill>
              </a:rPr>
              <a:t>への</a:t>
            </a:r>
            <a:endParaRPr lang="en-US" altLang="ja-JP" sz="2400" dirty="0">
              <a:solidFill>
                <a:sysClr val="windowText" lastClr="000000"/>
              </a:solidFill>
            </a:endParaRPr>
          </a:p>
          <a:p>
            <a:pPr algn="ctr"/>
            <a:r>
              <a:rPr lang="ja-JP" altLang="en-US" sz="2400" dirty="0">
                <a:solidFill>
                  <a:sysClr val="windowText" lastClr="000000"/>
                </a:solidFill>
              </a:rPr>
              <a:t>注意</a:t>
            </a:r>
            <a:endParaRPr lang="en-US" altLang="ja-JP" sz="2400" dirty="0">
              <a:solidFill>
                <a:sysClr val="windowText" lastClr="000000"/>
              </a:solidFill>
            </a:endParaRPr>
          </a:p>
        </p:txBody>
      </p:sp>
      <p:sp>
        <p:nvSpPr>
          <p:cNvPr id="38" name="角丸四角形 9">
            <a:extLst>
              <a:ext uri="{FF2B5EF4-FFF2-40B4-BE49-F238E27FC236}">
                <a16:creationId xmlns:a16="http://schemas.microsoft.com/office/drawing/2014/main" xmlns="" id="{64641857-8EFE-4D4B-9EEA-24BC210185F8}"/>
              </a:ext>
            </a:extLst>
          </p:cNvPr>
          <p:cNvSpPr/>
          <p:nvPr/>
        </p:nvSpPr>
        <p:spPr>
          <a:xfrm>
            <a:off x="413024" y="2897280"/>
            <a:ext cx="1889935" cy="1214648"/>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ysClr val="windowText" lastClr="000000"/>
                </a:solidFill>
              </a:rPr>
              <a:t>入店前の</a:t>
            </a:r>
            <a:endParaRPr kumimoji="1" lang="en-US" altLang="ja-JP" sz="2400" dirty="0">
              <a:solidFill>
                <a:sysClr val="windowText" lastClr="000000"/>
              </a:solidFill>
            </a:endParaRPr>
          </a:p>
          <a:p>
            <a:pPr algn="ctr"/>
            <a:r>
              <a:rPr kumimoji="1" lang="ja-JP" altLang="en-US" sz="2400" dirty="0">
                <a:solidFill>
                  <a:sysClr val="windowText" lastClr="000000"/>
                </a:solidFill>
              </a:rPr>
              <a:t>感情</a:t>
            </a:r>
          </a:p>
        </p:txBody>
      </p:sp>
      <p:cxnSp>
        <p:nvCxnSpPr>
          <p:cNvPr id="41" name="直線矢印コネクタ 40">
            <a:extLst>
              <a:ext uri="{FF2B5EF4-FFF2-40B4-BE49-F238E27FC236}">
                <a16:creationId xmlns:a16="http://schemas.microsoft.com/office/drawing/2014/main" xmlns="" id="{D603789D-F624-4565-9178-2CE3AF6EAE69}"/>
              </a:ext>
            </a:extLst>
          </p:cNvPr>
          <p:cNvCxnSpPr>
            <a:cxnSpLocks/>
            <a:stCxn id="38" idx="3"/>
            <a:endCxn id="25" idx="1"/>
          </p:cNvCxnSpPr>
          <p:nvPr/>
        </p:nvCxnSpPr>
        <p:spPr>
          <a:xfrm>
            <a:off x="2302959" y="3504604"/>
            <a:ext cx="589952" cy="5"/>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42" name="角丸四角形 10">
            <a:extLst>
              <a:ext uri="{FF2B5EF4-FFF2-40B4-BE49-F238E27FC236}">
                <a16:creationId xmlns:a16="http://schemas.microsoft.com/office/drawing/2014/main" xmlns="" id="{786E4C55-A540-4A43-B8B8-D04C92077B35}"/>
              </a:ext>
            </a:extLst>
          </p:cNvPr>
          <p:cNvSpPr/>
          <p:nvPr/>
        </p:nvSpPr>
        <p:spPr>
          <a:xfrm>
            <a:off x="7192232" y="2897280"/>
            <a:ext cx="1806190" cy="1214649"/>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ysClr val="windowText" lastClr="000000"/>
                </a:solidFill>
              </a:rPr>
              <a:t>非計画</a:t>
            </a:r>
            <a:endParaRPr kumimoji="1" lang="en-US" altLang="ja-JP" sz="2400" dirty="0">
              <a:solidFill>
                <a:sysClr val="windowText" lastClr="000000"/>
              </a:solidFill>
            </a:endParaRPr>
          </a:p>
          <a:p>
            <a:pPr algn="ctr"/>
            <a:r>
              <a:rPr kumimoji="1" lang="ja-JP" altLang="en-US" sz="2400" dirty="0">
                <a:solidFill>
                  <a:sysClr val="windowText" lastClr="000000"/>
                </a:solidFill>
              </a:rPr>
              <a:t>購買行動</a:t>
            </a:r>
            <a:endParaRPr kumimoji="1" lang="en-US" altLang="ja-JP" sz="2400" dirty="0">
              <a:solidFill>
                <a:sysClr val="windowText" lastClr="000000"/>
              </a:solidFill>
            </a:endParaRPr>
          </a:p>
        </p:txBody>
      </p:sp>
      <p:cxnSp>
        <p:nvCxnSpPr>
          <p:cNvPr id="61" name="直線矢印コネクタ 60">
            <a:extLst>
              <a:ext uri="{FF2B5EF4-FFF2-40B4-BE49-F238E27FC236}">
                <a16:creationId xmlns:a16="http://schemas.microsoft.com/office/drawing/2014/main" xmlns="" id="{86D38E5A-1265-4B3F-B73D-7C490B288A5A}"/>
              </a:ext>
            </a:extLst>
          </p:cNvPr>
          <p:cNvCxnSpPr>
            <a:cxnSpLocks/>
            <a:stCxn id="25" idx="3"/>
          </p:cNvCxnSpPr>
          <p:nvPr/>
        </p:nvCxnSpPr>
        <p:spPr>
          <a:xfrm flipV="1">
            <a:off x="4832120" y="3504605"/>
            <a:ext cx="2380425" cy="4"/>
          </a:xfrm>
          <a:prstGeom prst="straightConnector1">
            <a:avLst/>
          </a:prstGeom>
          <a:ln w="38100">
            <a:solidFill>
              <a:schemeClr val="tx1"/>
            </a:solidFill>
            <a:tailEnd type="arrow"/>
          </a:ln>
        </p:spPr>
        <p:style>
          <a:lnRef idx="1">
            <a:schemeClr val="dk1"/>
          </a:lnRef>
          <a:fillRef idx="0">
            <a:schemeClr val="dk1"/>
          </a:fillRef>
          <a:effectRef idx="0">
            <a:schemeClr val="dk1"/>
          </a:effectRef>
          <a:fontRef idx="minor">
            <a:schemeClr val="tx1"/>
          </a:fontRef>
        </p:style>
      </p:cxnSp>
      <p:sp>
        <p:nvSpPr>
          <p:cNvPr id="138" name="テキスト ボックス 137">
            <a:extLst>
              <a:ext uri="{FF2B5EF4-FFF2-40B4-BE49-F238E27FC236}">
                <a16:creationId xmlns:a16="http://schemas.microsoft.com/office/drawing/2014/main" xmlns="" id="{42310EFC-692E-45B2-A993-A5DEB3D61A00}"/>
              </a:ext>
            </a:extLst>
          </p:cNvPr>
          <p:cNvSpPr txBox="1"/>
          <p:nvPr/>
        </p:nvSpPr>
        <p:spPr>
          <a:xfrm>
            <a:off x="476766" y="802151"/>
            <a:ext cx="8619667" cy="646331"/>
          </a:xfrm>
          <a:prstGeom prst="rect">
            <a:avLst/>
          </a:prstGeom>
          <a:noFill/>
        </p:spPr>
        <p:txBody>
          <a:bodyPr wrap="none" rtlCol="0">
            <a:spAutoFit/>
          </a:bodyPr>
          <a:lstStyle/>
          <a:p>
            <a:r>
              <a:rPr lang="ja-JP" altLang="en-US" sz="3600" dirty="0"/>
              <a:t>今回は色のついた部分を検証の対象とする</a:t>
            </a:r>
            <a:endParaRPr lang="en-US" altLang="ja-JP" sz="3600" dirty="0"/>
          </a:p>
        </p:txBody>
      </p:sp>
      <p:sp>
        <p:nvSpPr>
          <p:cNvPr id="31" name="角丸四角形 9">
            <a:extLst>
              <a:ext uri="{FF2B5EF4-FFF2-40B4-BE49-F238E27FC236}">
                <a16:creationId xmlns:a16="http://schemas.microsoft.com/office/drawing/2014/main" xmlns="" id="{5F60A63D-448D-47FD-8C12-D965A069BADD}"/>
              </a:ext>
            </a:extLst>
          </p:cNvPr>
          <p:cNvSpPr/>
          <p:nvPr/>
        </p:nvSpPr>
        <p:spPr>
          <a:xfrm>
            <a:off x="4832120" y="2897284"/>
            <a:ext cx="1907886" cy="1214649"/>
          </a:xfrm>
          <a:prstGeom prst="round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ysClr val="windowText" lastClr="000000"/>
                </a:solidFill>
              </a:rPr>
              <a:t>POP</a:t>
            </a:r>
            <a:r>
              <a:rPr kumimoji="1" lang="ja-JP" altLang="en-US" sz="2400" dirty="0">
                <a:solidFill>
                  <a:sysClr val="windowText" lastClr="000000"/>
                </a:solidFill>
              </a:rPr>
              <a:t>の</a:t>
            </a:r>
            <a:endParaRPr kumimoji="1" lang="en-US" altLang="ja-JP" sz="2400" dirty="0">
              <a:solidFill>
                <a:sysClr val="windowText" lastClr="000000"/>
              </a:solidFill>
            </a:endParaRPr>
          </a:p>
          <a:p>
            <a:pPr algn="ctr"/>
            <a:r>
              <a:rPr kumimoji="1" lang="ja-JP" altLang="en-US" sz="2400" dirty="0">
                <a:solidFill>
                  <a:sysClr val="windowText" lastClr="000000"/>
                </a:solidFill>
              </a:rPr>
              <a:t>要素への</a:t>
            </a:r>
            <a:endParaRPr kumimoji="1" lang="en-US" altLang="ja-JP" sz="2400" dirty="0">
              <a:solidFill>
                <a:sysClr val="windowText" lastClr="000000"/>
              </a:solidFill>
            </a:endParaRPr>
          </a:p>
          <a:p>
            <a:pPr algn="ctr"/>
            <a:r>
              <a:rPr lang="ja-JP" altLang="en-US" sz="2400" dirty="0">
                <a:solidFill>
                  <a:sysClr val="windowText" lastClr="000000"/>
                </a:solidFill>
              </a:rPr>
              <a:t>注視</a:t>
            </a:r>
            <a:endParaRPr kumimoji="1" lang="ja-JP" altLang="en-US" sz="2400" dirty="0">
              <a:solidFill>
                <a:sysClr val="windowText" lastClr="000000"/>
              </a:solidFill>
            </a:endParaRPr>
          </a:p>
        </p:txBody>
      </p:sp>
      <p:sp>
        <p:nvSpPr>
          <p:cNvPr id="18" name="テキスト ボックス 17">
            <a:extLst>
              <a:ext uri="{FF2B5EF4-FFF2-40B4-BE49-F238E27FC236}">
                <a16:creationId xmlns:a16="http://schemas.microsoft.com/office/drawing/2014/main" xmlns="" id="{59AE63D5-A7C0-49E8-9827-52E5C1D7BF40}"/>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sp>
        <p:nvSpPr>
          <p:cNvPr id="4" name="吹き出し: 四角形 3">
            <a:extLst>
              <a:ext uri="{FF2B5EF4-FFF2-40B4-BE49-F238E27FC236}">
                <a16:creationId xmlns:a16="http://schemas.microsoft.com/office/drawing/2014/main" xmlns="" id="{63FEF8E7-8CAA-4DEB-A5F5-82DDE0801457}"/>
              </a:ext>
            </a:extLst>
          </p:cNvPr>
          <p:cNvSpPr/>
          <p:nvPr/>
        </p:nvSpPr>
        <p:spPr>
          <a:xfrm>
            <a:off x="2411760" y="4750053"/>
            <a:ext cx="6563133" cy="1474619"/>
          </a:xfrm>
          <a:prstGeom prst="wedgeRectCallout">
            <a:avLst>
              <a:gd name="adj1" fmla="val -33438"/>
              <a:gd name="adj2" fmla="val -49361"/>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5" name="テキスト ボックス 4">
            <a:extLst>
              <a:ext uri="{FF2B5EF4-FFF2-40B4-BE49-F238E27FC236}">
                <a16:creationId xmlns:a16="http://schemas.microsoft.com/office/drawing/2014/main" xmlns="" id="{5195EBB6-854E-4756-B77C-930AA37E3B61}"/>
              </a:ext>
            </a:extLst>
          </p:cNvPr>
          <p:cNvSpPr txBox="1"/>
          <p:nvPr/>
        </p:nvSpPr>
        <p:spPr>
          <a:xfrm>
            <a:off x="2483768" y="4893669"/>
            <a:ext cx="6390845" cy="1200329"/>
          </a:xfrm>
          <a:prstGeom prst="rect">
            <a:avLst/>
          </a:prstGeom>
          <a:noFill/>
        </p:spPr>
        <p:txBody>
          <a:bodyPr wrap="square" rtlCol="0">
            <a:spAutoFit/>
          </a:bodyPr>
          <a:lstStyle/>
          <a:p>
            <a:r>
              <a:rPr kumimoji="1" lang="en-US" altLang="ja-JP" sz="2400" dirty="0"/>
              <a:t>※</a:t>
            </a:r>
            <a:r>
              <a:rPr kumimoji="1" lang="ja-JP" altLang="en-US" sz="2400" dirty="0"/>
              <a:t>本研究では</a:t>
            </a:r>
            <a:r>
              <a:rPr lang="ja-JP" altLang="en-US" sz="2400" dirty="0"/>
              <a:t>検証する「イラスト」「テキスト情　　　　</a:t>
            </a:r>
            <a:endParaRPr lang="en-US" altLang="ja-JP" sz="2400" dirty="0"/>
          </a:p>
          <a:p>
            <a:r>
              <a:rPr lang="ja-JP" altLang="en-US" sz="2400" dirty="0"/>
              <a:t>　報」の</a:t>
            </a:r>
            <a:r>
              <a:rPr lang="en-US" altLang="ja-JP" sz="2400" dirty="0"/>
              <a:t>2</a:t>
            </a:r>
            <a:r>
              <a:rPr lang="ja-JP" altLang="en-US" sz="2400" dirty="0"/>
              <a:t>要素以外の</a:t>
            </a:r>
            <a:r>
              <a:rPr lang="en-US" altLang="ja-JP" sz="2400" dirty="0"/>
              <a:t>POP</a:t>
            </a:r>
            <a:r>
              <a:rPr lang="ja-JP" altLang="en-US" sz="2400" dirty="0"/>
              <a:t>要素からの影響は一定のものとする。</a:t>
            </a:r>
            <a:endParaRPr kumimoji="1" lang="en-US" altLang="ja-JP" sz="2400" dirty="0"/>
          </a:p>
        </p:txBody>
      </p:sp>
      <p:sp>
        <p:nvSpPr>
          <p:cNvPr id="52" name="左大かっこ 51">
            <a:extLst>
              <a:ext uri="{FF2B5EF4-FFF2-40B4-BE49-F238E27FC236}">
                <a16:creationId xmlns:a16="http://schemas.microsoft.com/office/drawing/2014/main" xmlns="" id="{E41CFF46-2D7E-4ED2-A4E5-17F869593DDA}"/>
              </a:ext>
            </a:extLst>
          </p:cNvPr>
          <p:cNvSpPr/>
          <p:nvPr/>
        </p:nvSpPr>
        <p:spPr>
          <a:xfrm rot="5400000">
            <a:off x="4590275" y="887390"/>
            <a:ext cx="483689" cy="4148422"/>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3" name="テキスト ボックス 52">
            <a:extLst>
              <a:ext uri="{FF2B5EF4-FFF2-40B4-BE49-F238E27FC236}">
                <a16:creationId xmlns:a16="http://schemas.microsoft.com/office/drawing/2014/main" xmlns="" id="{C99FE365-AEA8-43BA-A2FE-43ED551A838F}"/>
              </a:ext>
            </a:extLst>
          </p:cNvPr>
          <p:cNvSpPr txBox="1"/>
          <p:nvPr/>
        </p:nvSpPr>
        <p:spPr>
          <a:xfrm>
            <a:off x="3678280" y="2170711"/>
            <a:ext cx="2339102" cy="523220"/>
          </a:xfrm>
          <a:prstGeom prst="rect">
            <a:avLst/>
          </a:prstGeom>
          <a:noFill/>
        </p:spPr>
        <p:txBody>
          <a:bodyPr wrap="none" rtlCol="0">
            <a:spAutoFit/>
          </a:bodyPr>
          <a:lstStyle/>
          <a:p>
            <a:r>
              <a:rPr kumimoji="1" lang="ja-JP" altLang="en-US" sz="2800" dirty="0"/>
              <a:t>情報接触時間</a:t>
            </a:r>
          </a:p>
        </p:txBody>
      </p:sp>
      <p:sp>
        <p:nvSpPr>
          <p:cNvPr id="6" name="スライド番号プレースホルダー 5">
            <a:extLst>
              <a:ext uri="{FF2B5EF4-FFF2-40B4-BE49-F238E27FC236}">
                <a16:creationId xmlns:a16="http://schemas.microsoft.com/office/drawing/2014/main" xmlns="" id="{D739D208-D3B4-4DF5-B7FD-678DA67E9C9D}"/>
              </a:ext>
            </a:extLst>
          </p:cNvPr>
          <p:cNvSpPr>
            <a:spLocks noGrp="1"/>
          </p:cNvSpPr>
          <p:nvPr>
            <p:ph type="sldNum" sz="quarter" idx="12"/>
          </p:nvPr>
        </p:nvSpPr>
        <p:spPr/>
        <p:txBody>
          <a:bodyPr/>
          <a:lstStyle/>
          <a:p>
            <a:fld id="{23DE9F7B-45CB-4F71-8B93-DBA7E176780B}" type="slidenum">
              <a:rPr lang="ja-JP" altLang="en-US" smtClean="0"/>
              <a:pPr/>
              <a:t>20</a:t>
            </a:fld>
            <a:endParaRPr lang="ja-JP" altLang="en-US"/>
          </a:p>
        </p:txBody>
      </p:sp>
    </p:spTree>
    <p:extLst>
      <p:ext uri="{BB962C8B-B14F-4D97-AF65-F5344CB8AC3E}">
        <p14:creationId xmlns:p14="http://schemas.microsoft.com/office/powerpoint/2010/main" val="33063951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矢印: 下 7">
            <a:extLst>
              <a:ext uri="{FF2B5EF4-FFF2-40B4-BE49-F238E27FC236}">
                <a16:creationId xmlns:a16="http://schemas.microsoft.com/office/drawing/2014/main" xmlns="" id="{C1793A7C-6396-4FD6-92CD-9D684B408B3B}"/>
              </a:ext>
            </a:extLst>
          </p:cNvPr>
          <p:cNvSpPr/>
          <p:nvPr/>
        </p:nvSpPr>
        <p:spPr>
          <a:xfrm>
            <a:off x="3809998" y="3861048"/>
            <a:ext cx="1524000" cy="689253"/>
          </a:xfrm>
          <a:prstGeom prst="downArrow">
            <a:avLst/>
          </a:prstGeom>
          <a:solidFill>
            <a:srgbClr val="E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2">
            <a:extLst>
              <a:ext uri="{FF2B5EF4-FFF2-40B4-BE49-F238E27FC236}">
                <a16:creationId xmlns:a16="http://schemas.microsoft.com/office/drawing/2014/main" xmlns="" id="{3ADF3B8B-7DF4-4A9C-BF28-A383F886AE9A}"/>
              </a:ext>
            </a:extLst>
          </p:cNvPr>
          <p:cNvSpPr txBox="1"/>
          <p:nvPr/>
        </p:nvSpPr>
        <p:spPr>
          <a:xfrm>
            <a:off x="1486862" y="5053620"/>
            <a:ext cx="6170279" cy="523220"/>
          </a:xfrm>
          <a:prstGeom prst="rect">
            <a:avLst/>
          </a:prstGeom>
          <a:noFill/>
        </p:spPr>
        <p:txBody>
          <a:bodyPr wrap="none" rtlCol="0">
            <a:spAutoFit/>
          </a:bodyPr>
          <a:lstStyle/>
          <a:p>
            <a:pPr algn="ctr"/>
            <a:r>
              <a:rPr lang="ja-JP" altLang="en-US" sz="2800" u="sng" dirty="0"/>
              <a:t>基本的にヒトは</a:t>
            </a:r>
            <a:r>
              <a:rPr kumimoji="1" lang="ja-JP" altLang="en-US" sz="2800" u="sng" dirty="0"/>
              <a:t>両感情を常に持っている</a:t>
            </a:r>
            <a:endParaRPr kumimoji="1" lang="en-US" altLang="ja-JP" sz="2800" u="sng" dirty="0"/>
          </a:p>
        </p:txBody>
      </p:sp>
      <p:sp>
        <p:nvSpPr>
          <p:cNvPr id="6" name="テキスト ボックス 5">
            <a:extLst>
              <a:ext uri="{FF2B5EF4-FFF2-40B4-BE49-F238E27FC236}">
                <a16:creationId xmlns:a16="http://schemas.microsoft.com/office/drawing/2014/main" xmlns="" id="{A0B18DD4-0F05-4C77-A4F2-658D9B1DC9D0}"/>
              </a:ext>
            </a:extLst>
          </p:cNvPr>
          <p:cNvSpPr txBox="1"/>
          <p:nvPr/>
        </p:nvSpPr>
        <p:spPr>
          <a:xfrm>
            <a:off x="611560" y="1485731"/>
            <a:ext cx="8162925" cy="1415772"/>
          </a:xfrm>
          <a:prstGeom prst="rect">
            <a:avLst/>
          </a:prstGeom>
          <a:noFill/>
        </p:spPr>
        <p:txBody>
          <a:bodyPr wrap="square" rtlCol="0">
            <a:spAutoFit/>
          </a:bodyPr>
          <a:lstStyle/>
          <a:p>
            <a:r>
              <a:rPr kumimoji="1" lang="ja-JP" altLang="en-US" sz="2400" dirty="0"/>
              <a:t>「強いストレス状況でも高頻度でポジティブ感情が生じ、</a:t>
            </a:r>
            <a:endParaRPr kumimoji="1" lang="en-US" altLang="ja-JP" sz="2400" dirty="0"/>
          </a:p>
          <a:p>
            <a:r>
              <a:rPr kumimoji="1" lang="ja-JP" altLang="en-US" sz="2400" dirty="0"/>
              <a:t>　　高い抑うつでも同時にポジティブ感情が</a:t>
            </a:r>
            <a:endParaRPr kumimoji="1" lang="en-US" altLang="ja-JP" sz="2400" dirty="0"/>
          </a:p>
          <a:p>
            <a:r>
              <a:rPr kumimoji="1" lang="ja-JP" altLang="en-US" sz="2400" dirty="0"/>
              <a:t>　　　生じさせることも観察されている。」</a:t>
            </a:r>
            <a:endParaRPr kumimoji="1" lang="en-US" altLang="ja-JP" sz="2400" dirty="0"/>
          </a:p>
          <a:p>
            <a:pPr algn="r"/>
            <a:r>
              <a:rPr kumimoji="1" lang="en-US" altLang="ja-JP" sz="1400" dirty="0"/>
              <a:t>Folkman</a:t>
            </a:r>
            <a:r>
              <a:rPr kumimoji="1" lang="ja-JP" altLang="en-US" sz="1400" dirty="0"/>
              <a:t>（</a:t>
            </a:r>
            <a:r>
              <a:rPr kumimoji="1" lang="en-US" altLang="ja-JP" sz="1400" dirty="0"/>
              <a:t>1997</a:t>
            </a:r>
            <a:r>
              <a:rPr kumimoji="1" lang="ja-JP" altLang="en-US" sz="1400" dirty="0"/>
              <a:t>）</a:t>
            </a:r>
          </a:p>
        </p:txBody>
      </p:sp>
      <p:sp>
        <p:nvSpPr>
          <p:cNvPr id="7" name="楕円 6">
            <a:extLst>
              <a:ext uri="{FF2B5EF4-FFF2-40B4-BE49-F238E27FC236}">
                <a16:creationId xmlns:a16="http://schemas.microsoft.com/office/drawing/2014/main" xmlns="" id="{24CC5B84-9E4F-4A95-8A40-F561ADECC647}"/>
              </a:ext>
            </a:extLst>
          </p:cNvPr>
          <p:cNvSpPr/>
          <p:nvPr/>
        </p:nvSpPr>
        <p:spPr>
          <a:xfrm>
            <a:off x="3331895" y="3264762"/>
            <a:ext cx="2480205" cy="689253"/>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bg2">
                    <a:lumMod val="25000"/>
                  </a:schemeClr>
                </a:solidFill>
              </a:rPr>
              <a:t>要するに</a:t>
            </a:r>
          </a:p>
        </p:txBody>
      </p:sp>
      <p:sp>
        <p:nvSpPr>
          <p:cNvPr id="9" name="テキスト ボックス 8">
            <a:extLst>
              <a:ext uri="{FF2B5EF4-FFF2-40B4-BE49-F238E27FC236}">
                <a16:creationId xmlns:a16="http://schemas.microsoft.com/office/drawing/2014/main" xmlns="" id="{BA30AD49-3C0B-4E8D-A15E-967C48292D68}"/>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pic>
        <p:nvPicPr>
          <p:cNvPr id="10" name="Picture 2">
            <a:extLst>
              <a:ext uri="{FF2B5EF4-FFF2-40B4-BE49-F238E27FC236}">
                <a16:creationId xmlns:a16="http://schemas.microsoft.com/office/drawing/2014/main" xmlns="" id="{10253061-049B-4C05-9B87-E8FA805C747E}"/>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a:extLst>
              <a:ext uri="{FF2B5EF4-FFF2-40B4-BE49-F238E27FC236}">
                <a16:creationId xmlns:a16="http://schemas.microsoft.com/office/drawing/2014/main" xmlns="" id="{4DDF3BCE-E11E-4D53-8A2D-15AC09035804}"/>
              </a:ext>
            </a:extLst>
          </p:cNvPr>
          <p:cNvSpPr>
            <a:spLocks noGrp="1"/>
          </p:cNvSpPr>
          <p:nvPr>
            <p:ph type="dt" sz="half" idx="10"/>
          </p:nvPr>
        </p:nvSpPr>
        <p:spPr/>
        <p:txBody>
          <a:bodyPr/>
          <a:lstStyle/>
          <a:p>
            <a:r>
              <a:rPr lang="en-US" altLang="ja-JP"/>
              <a:t>2017/12/11</a:t>
            </a:r>
            <a:endParaRPr lang="ja-JP" altLang="en-US"/>
          </a:p>
        </p:txBody>
      </p:sp>
      <p:sp>
        <p:nvSpPr>
          <p:cNvPr id="4" name="スライド番号プレースホルダー 3">
            <a:extLst>
              <a:ext uri="{FF2B5EF4-FFF2-40B4-BE49-F238E27FC236}">
                <a16:creationId xmlns:a16="http://schemas.microsoft.com/office/drawing/2014/main" xmlns="" id="{511FDF96-6676-46EE-80FB-702A46F0FB3C}"/>
              </a:ext>
            </a:extLst>
          </p:cNvPr>
          <p:cNvSpPr>
            <a:spLocks noGrp="1"/>
          </p:cNvSpPr>
          <p:nvPr>
            <p:ph type="sldNum" sz="quarter" idx="12"/>
          </p:nvPr>
        </p:nvSpPr>
        <p:spPr/>
        <p:txBody>
          <a:bodyPr/>
          <a:lstStyle/>
          <a:p>
            <a:fld id="{23DE9F7B-45CB-4F71-8B93-DBA7E176780B}" type="slidenum">
              <a:rPr lang="ja-JP" altLang="en-US" smtClean="0"/>
              <a:pPr/>
              <a:t>21</a:t>
            </a:fld>
            <a:endParaRPr lang="ja-JP" altLang="en-US"/>
          </a:p>
        </p:txBody>
      </p:sp>
    </p:spTree>
    <p:extLst>
      <p:ext uri="{BB962C8B-B14F-4D97-AF65-F5344CB8AC3E}">
        <p14:creationId xmlns:p14="http://schemas.microsoft.com/office/powerpoint/2010/main" val="29427804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a:t>2017/12/11</a:t>
            </a:r>
            <a:endParaRPr kumimoji="1" lang="ja-JP" altLang="en-US"/>
          </a:p>
        </p:txBody>
      </p:sp>
      <p:sp>
        <p:nvSpPr>
          <p:cNvPr id="4" name="スライド番号プレースホルダー 3">
            <a:extLst>
              <a:ext uri="{FF2B5EF4-FFF2-40B4-BE49-F238E27FC236}">
                <a16:creationId xmlns:a16="http://schemas.microsoft.com/office/drawing/2014/main" xmlns="" id="{808ED22F-E0DD-45FB-8CF4-63BF42F5B84E}"/>
              </a:ext>
            </a:extLst>
          </p:cNvPr>
          <p:cNvSpPr>
            <a:spLocks noGrp="1"/>
          </p:cNvSpPr>
          <p:nvPr>
            <p:ph type="sldNum" sz="quarter" idx="12"/>
          </p:nvPr>
        </p:nvSpPr>
        <p:spPr/>
        <p:txBody>
          <a:bodyPr/>
          <a:lstStyle/>
          <a:p>
            <a:fld id="{23DE9F7B-45CB-4F71-8B93-DBA7E176780B}" type="slidenum">
              <a:rPr lang="ja-JP" altLang="en-US" smtClean="0"/>
              <a:pPr/>
              <a:t>22</a:t>
            </a:fld>
            <a:endParaRPr lang="ja-JP" altLang="en-US"/>
          </a:p>
        </p:txBody>
      </p:sp>
      <p:sp>
        <p:nvSpPr>
          <p:cNvPr id="15" name="四角形: 角を丸くする 3">
            <a:extLst>
              <a:ext uri="{FF2B5EF4-FFF2-40B4-BE49-F238E27FC236}">
                <a16:creationId xmlns:a16="http://schemas.microsoft.com/office/drawing/2014/main" xmlns="" id="{04E0C6CA-5EE4-4823-861B-505FD82B7E77}"/>
              </a:ext>
            </a:extLst>
          </p:cNvPr>
          <p:cNvSpPr/>
          <p:nvPr/>
        </p:nvSpPr>
        <p:spPr>
          <a:xfrm>
            <a:off x="179512" y="1190667"/>
            <a:ext cx="8719428" cy="4694852"/>
          </a:xfrm>
          <a:prstGeom prst="roundRect">
            <a:avLst/>
          </a:prstGeom>
          <a:solidFill>
            <a:srgbClr val="E6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テキスト ボックス 4"/>
          <p:cNvSpPr txBox="1"/>
          <p:nvPr/>
        </p:nvSpPr>
        <p:spPr>
          <a:xfrm>
            <a:off x="755576" y="2250509"/>
            <a:ext cx="8008924" cy="2677656"/>
          </a:xfrm>
          <a:prstGeom prst="rect">
            <a:avLst/>
          </a:prstGeom>
          <a:noFill/>
        </p:spPr>
        <p:txBody>
          <a:bodyPr wrap="none" rtlCol="0">
            <a:spAutoFit/>
          </a:bodyPr>
          <a:lstStyle/>
          <a:p>
            <a:r>
              <a:rPr lang="ja-JP" altLang="en-US" sz="2800" dirty="0"/>
              <a:t>・連想の独特さや創造的課題に優れている</a:t>
            </a:r>
            <a:endParaRPr lang="en-US" altLang="ja-JP" sz="2800" dirty="0"/>
          </a:p>
          <a:p>
            <a:endParaRPr lang="en-US" altLang="ja-JP" sz="2800" dirty="0"/>
          </a:p>
          <a:p>
            <a:r>
              <a:rPr kumimoji="1" lang="ja-JP" altLang="en-US" sz="2800" dirty="0"/>
              <a:t>・メッセージの内容とは関係なく非本質的で周辺的な</a:t>
            </a:r>
            <a:endParaRPr kumimoji="1" lang="en-US" altLang="ja-JP" sz="2800" dirty="0"/>
          </a:p>
          <a:p>
            <a:r>
              <a:rPr lang="ja-JP" altLang="en-US" sz="2800" dirty="0"/>
              <a:t>　手掛かりで判断する。</a:t>
            </a:r>
            <a:endParaRPr lang="en-US" altLang="ja-JP" sz="2800" dirty="0"/>
          </a:p>
          <a:p>
            <a:endParaRPr lang="en-US" altLang="ja-JP" sz="2800" dirty="0"/>
          </a:p>
          <a:p>
            <a:r>
              <a:rPr lang="ja-JP" altLang="en-US" sz="2800" dirty="0"/>
              <a:t>・既存知識構造に依存したトップダウンの処理</a:t>
            </a:r>
            <a:endParaRPr lang="en-US" altLang="ja-JP" sz="2800" dirty="0"/>
          </a:p>
        </p:txBody>
      </p:sp>
      <p:sp>
        <p:nvSpPr>
          <p:cNvPr id="6" name="テキスト ボックス 5"/>
          <p:cNvSpPr txBox="1"/>
          <p:nvPr/>
        </p:nvSpPr>
        <p:spPr>
          <a:xfrm>
            <a:off x="517847" y="1488527"/>
            <a:ext cx="3874779" cy="523220"/>
          </a:xfrm>
          <a:prstGeom prst="rect">
            <a:avLst/>
          </a:prstGeom>
          <a:noFill/>
        </p:spPr>
        <p:txBody>
          <a:bodyPr wrap="none" rtlCol="0">
            <a:spAutoFit/>
          </a:bodyPr>
          <a:lstStyle/>
          <a:p>
            <a:r>
              <a:rPr kumimoji="1" lang="ja-JP" altLang="en-US" sz="2800" dirty="0"/>
              <a:t>■ポジティブ感情の特徴</a:t>
            </a:r>
          </a:p>
        </p:txBody>
      </p:sp>
      <p:pic>
        <p:nvPicPr>
          <p:cNvPr id="13" name="図 12" descr="おもちゃ, 人形 が含まれている画像&#10;&#10;非常に高い精度で生成された説明">
            <a:extLst>
              <a:ext uri="{FF2B5EF4-FFF2-40B4-BE49-F238E27FC236}">
                <a16:creationId xmlns:a16="http://schemas.microsoft.com/office/drawing/2014/main" xmlns="" id="{8CAC0210-0F34-445F-97F9-CC499726C1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02" y="4824327"/>
            <a:ext cx="1658678" cy="1884861"/>
          </a:xfrm>
          <a:prstGeom prst="rect">
            <a:avLst/>
          </a:prstGeom>
        </p:spPr>
      </p:pic>
      <p:sp>
        <p:nvSpPr>
          <p:cNvPr id="14" name="テキスト ボックス 13">
            <a:extLst>
              <a:ext uri="{FF2B5EF4-FFF2-40B4-BE49-F238E27FC236}">
                <a16:creationId xmlns:a16="http://schemas.microsoft.com/office/drawing/2014/main" xmlns="" id="{0037E574-CC4A-4337-944F-39ED37377A85}"/>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sp>
        <p:nvSpPr>
          <p:cNvPr id="16" name="正方形/長方形 15">
            <a:extLst>
              <a:ext uri="{FF2B5EF4-FFF2-40B4-BE49-F238E27FC236}">
                <a16:creationId xmlns:a16="http://schemas.microsoft.com/office/drawing/2014/main" xmlns="" id="{41CCD57B-F226-4946-A3B6-659BF3E2B278}"/>
              </a:ext>
            </a:extLst>
          </p:cNvPr>
          <p:cNvSpPr/>
          <p:nvPr/>
        </p:nvSpPr>
        <p:spPr>
          <a:xfrm>
            <a:off x="6804248" y="5910545"/>
            <a:ext cx="1447832" cy="307777"/>
          </a:xfrm>
          <a:prstGeom prst="rect">
            <a:avLst/>
          </a:prstGeom>
        </p:spPr>
        <p:txBody>
          <a:bodyPr wrap="none">
            <a:spAutoFit/>
          </a:bodyPr>
          <a:lstStyle/>
          <a:p>
            <a:r>
              <a:rPr lang="ja-JP" altLang="en-US" sz="1400" dirty="0"/>
              <a:t>伊藤美加（</a:t>
            </a:r>
            <a:r>
              <a:rPr lang="en-US" altLang="ja-JP" sz="1400" dirty="0"/>
              <a:t>2001</a:t>
            </a:r>
            <a:r>
              <a:rPr lang="ja-JP" altLang="en-US" sz="1400" dirty="0"/>
              <a:t>）</a:t>
            </a:r>
          </a:p>
        </p:txBody>
      </p:sp>
    </p:spTree>
    <p:extLst>
      <p:ext uri="{BB962C8B-B14F-4D97-AF65-F5344CB8AC3E}">
        <p14:creationId xmlns:p14="http://schemas.microsoft.com/office/powerpoint/2010/main" val="25096379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a:t>2017/12/11</a:t>
            </a:r>
            <a:endParaRPr kumimoji="1" lang="ja-JP" altLang="en-US"/>
          </a:p>
        </p:txBody>
      </p:sp>
      <p:sp>
        <p:nvSpPr>
          <p:cNvPr id="4" name="スライド番号プレースホルダー 3">
            <a:extLst>
              <a:ext uri="{FF2B5EF4-FFF2-40B4-BE49-F238E27FC236}">
                <a16:creationId xmlns:a16="http://schemas.microsoft.com/office/drawing/2014/main" xmlns="" id="{808ED22F-E0DD-45FB-8CF4-63BF42F5B84E}"/>
              </a:ext>
            </a:extLst>
          </p:cNvPr>
          <p:cNvSpPr>
            <a:spLocks noGrp="1"/>
          </p:cNvSpPr>
          <p:nvPr>
            <p:ph type="sldNum" sz="quarter" idx="12"/>
          </p:nvPr>
        </p:nvSpPr>
        <p:spPr/>
        <p:txBody>
          <a:bodyPr/>
          <a:lstStyle/>
          <a:p>
            <a:fld id="{23DE9F7B-45CB-4F71-8B93-DBA7E176780B}" type="slidenum">
              <a:rPr lang="ja-JP" altLang="en-US" smtClean="0"/>
              <a:pPr/>
              <a:t>23</a:t>
            </a:fld>
            <a:endParaRPr lang="ja-JP" altLang="en-US"/>
          </a:p>
        </p:txBody>
      </p:sp>
      <p:sp>
        <p:nvSpPr>
          <p:cNvPr id="15" name="四角形: 角を丸くする 3">
            <a:extLst>
              <a:ext uri="{FF2B5EF4-FFF2-40B4-BE49-F238E27FC236}">
                <a16:creationId xmlns:a16="http://schemas.microsoft.com/office/drawing/2014/main" xmlns="" id="{04E0C6CA-5EE4-4823-861B-505FD82B7E77}"/>
              </a:ext>
            </a:extLst>
          </p:cNvPr>
          <p:cNvSpPr/>
          <p:nvPr/>
        </p:nvSpPr>
        <p:spPr>
          <a:xfrm>
            <a:off x="179512" y="1190667"/>
            <a:ext cx="8719428" cy="4694852"/>
          </a:xfrm>
          <a:prstGeom prst="roundRect">
            <a:avLst/>
          </a:prstGeom>
          <a:solidFill>
            <a:srgbClr val="E6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p:cNvSpPr txBox="1"/>
          <p:nvPr/>
        </p:nvSpPr>
        <p:spPr>
          <a:xfrm>
            <a:off x="517847" y="1488527"/>
            <a:ext cx="3874779" cy="523220"/>
          </a:xfrm>
          <a:prstGeom prst="rect">
            <a:avLst/>
          </a:prstGeom>
          <a:noFill/>
        </p:spPr>
        <p:txBody>
          <a:bodyPr wrap="none" rtlCol="0">
            <a:spAutoFit/>
          </a:bodyPr>
          <a:lstStyle/>
          <a:p>
            <a:r>
              <a:rPr kumimoji="1" lang="ja-JP" altLang="en-US" sz="2800" dirty="0"/>
              <a:t>■ポジティブ感情の特徴</a:t>
            </a:r>
          </a:p>
        </p:txBody>
      </p:sp>
      <p:pic>
        <p:nvPicPr>
          <p:cNvPr id="8" name="図 7" descr="おもちゃ, 人形 が含まれている画像&#10;&#10;非常に高い精度で生成された説明">
            <a:extLst>
              <a:ext uri="{FF2B5EF4-FFF2-40B4-BE49-F238E27FC236}">
                <a16:creationId xmlns:a16="http://schemas.microsoft.com/office/drawing/2014/main" xmlns="" id="{888AEF09-2CAB-4890-94D4-0BE0C48223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002" y="4824327"/>
            <a:ext cx="1658678" cy="1884861"/>
          </a:xfrm>
          <a:prstGeom prst="rect">
            <a:avLst/>
          </a:prstGeom>
        </p:spPr>
      </p:pic>
      <p:sp>
        <p:nvSpPr>
          <p:cNvPr id="3" name="テキスト ボックス 2">
            <a:extLst>
              <a:ext uri="{FF2B5EF4-FFF2-40B4-BE49-F238E27FC236}">
                <a16:creationId xmlns:a16="http://schemas.microsoft.com/office/drawing/2014/main" xmlns="" id="{DB35A348-B5F6-4A1F-BFF3-2F58BFBA05E2}"/>
              </a:ext>
            </a:extLst>
          </p:cNvPr>
          <p:cNvSpPr txBox="1"/>
          <p:nvPr/>
        </p:nvSpPr>
        <p:spPr>
          <a:xfrm>
            <a:off x="437696" y="3902172"/>
            <a:ext cx="8268610" cy="954107"/>
          </a:xfrm>
          <a:prstGeom prst="rect">
            <a:avLst/>
          </a:prstGeom>
          <a:noFill/>
        </p:spPr>
        <p:txBody>
          <a:bodyPr wrap="none" rtlCol="0">
            <a:spAutoFit/>
          </a:bodyPr>
          <a:lstStyle/>
          <a:p>
            <a:pPr algn="ctr"/>
            <a:r>
              <a:rPr lang="ja-JP" altLang="en-US" sz="2800" dirty="0"/>
              <a:t>ポジティブな感情を持った消費者には</a:t>
            </a:r>
            <a:endParaRPr lang="en-US" altLang="ja-JP" sz="2800" dirty="0"/>
          </a:p>
          <a:p>
            <a:pPr algn="ctr"/>
            <a:r>
              <a:rPr lang="ja-JP" altLang="en-US" sz="2800" dirty="0"/>
              <a:t>使用場面を想像させるような情報がよいのではないか</a:t>
            </a:r>
            <a:endParaRPr kumimoji="1" lang="ja-JP" altLang="en-US" sz="2800" dirty="0"/>
          </a:p>
        </p:txBody>
      </p:sp>
      <p:sp>
        <p:nvSpPr>
          <p:cNvPr id="7" name="テキスト ボックス 6">
            <a:extLst>
              <a:ext uri="{FF2B5EF4-FFF2-40B4-BE49-F238E27FC236}">
                <a16:creationId xmlns:a16="http://schemas.microsoft.com/office/drawing/2014/main" xmlns="" id="{7A26AD0B-F3EE-409E-A520-7A749929750C}"/>
              </a:ext>
            </a:extLst>
          </p:cNvPr>
          <p:cNvSpPr txBox="1"/>
          <p:nvPr/>
        </p:nvSpPr>
        <p:spPr>
          <a:xfrm>
            <a:off x="517847" y="2109172"/>
            <a:ext cx="8278712" cy="954107"/>
          </a:xfrm>
          <a:prstGeom prst="rect">
            <a:avLst/>
          </a:prstGeom>
          <a:noFill/>
        </p:spPr>
        <p:txBody>
          <a:bodyPr wrap="square" rtlCol="0">
            <a:spAutoFit/>
          </a:bodyPr>
          <a:lstStyle/>
          <a:p>
            <a:pPr algn="ctr"/>
            <a:r>
              <a:rPr kumimoji="1" lang="ja-JP" altLang="en-US" sz="2800" dirty="0"/>
              <a:t>自身の記憶や経験などの既存知識が</a:t>
            </a:r>
            <a:endParaRPr kumimoji="1" lang="en-US" altLang="ja-JP" sz="2800" dirty="0"/>
          </a:p>
          <a:p>
            <a:pPr algn="ctr"/>
            <a:r>
              <a:rPr kumimoji="1" lang="ja-JP" altLang="en-US" sz="2800" dirty="0"/>
              <a:t>外部刺激に対する処理に影響</a:t>
            </a:r>
          </a:p>
        </p:txBody>
      </p:sp>
      <p:sp>
        <p:nvSpPr>
          <p:cNvPr id="12" name="矢印: 下 11">
            <a:extLst>
              <a:ext uri="{FF2B5EF4-FFF2-40B4-BE49-F238E27FC236}">
                <a16:creationId xmlns:a16="http://schemas.microsoft.com/office/drawing/2014/main" xmlns="" id="{0176AD8B-38A2-4542-A814-BB90835A6095}"/>
              </a:ext>
            </a:extLst>
          </p:cNvPr>
          <p:cNvSpPr/>
          <p:nvPr/>
        </p:nvSpPr>
        <p:spPr>
          <a:xfrm>
            <a:off x="3963162" y="3185479"/>
            <a:ext cx="1152128" cy="538365"/>
          </a:xfrm>
          <a:prstGeom prst="downArrow">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xmlns="" id="{960E35C7-B15F-4403-8208-11B889A5715C}"/>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sp>
        <p:nvSpPr>
          <p:cNvPr id="16" name="正方形/長方形 15">
            <a:extLst>
              <a:ext uri="{FF2B5EF4-FFF2-40B4-BE49-F238E27FC236}">
                <a16:creationId xmlns:a16="http://schemas.microsoft.com/office/drawing/2014/main" xmlns="" id="{7CA6E188-394C-437C-8AB7-F015A6E0D83A}"/>
              </a:ext>
            </a:extLst>
          </p:cNvPr>
          <p:cNvSpPr/>
          <p:nvPr/>
        </p:nvSpPr>
        <p:spPr>
          <a:xfrm>
            <a:off x="6804248" y="5910545"/>
            <a:ext cx="1447832" cy="307777"/>
          </a:xfrm>
          <a:prstGeom prst="rect">
            <a:avLst/>
          </a:prstGeom>
        </p:spPr>
        <p:txBody>
          <a:bodyPr wrap="none">
            <a:spAutoFit/>
          </a:bodyPr>
          <a:lstStyle/>
          <a:p>
            <a:r>
              <a:rPr lang="ja-JP" altLang="en-US" sz="1400" dirty="0"/>
              <a:t>伊藤美加（</a:t>
            </a:r>
            <a:r>
              <a:rPr lang="en-US" altLang="ja-JP" sz="1400" dirty="0"/>
              <a:t>2001</a:t>
            </a:r>
            <a:r>
              <a:rPr lang="ja-JP" altLang="en-US" sz="1400" dirty="0"/>
              <a:t>）</a:t>
            </a:r>
          </a:p>
        </p:txBody>
      </p:sp>
    </p:spTree>
    <p:extLst>
      <p:ext uri="{BB962C8B-B14F-4D97-AF65-F5344CB8AC3E}">
        <p14:creationId xmlns:p14="http://schemas.microsoft.com/office/powerpoint/2010/main" val="28544568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四角形: 角を丸くする 3">
            <a:extLst>
              <a:ext uri="{FF2B5EF4-FFF2-40B4-BE49-F238E27FC236}">
                <a16:creationId xmlns:a16="http://schemas.microsoft.com/office/drawing/2014/main" xmlns="" id="{5FD1B918-CA63-4822-A9C9-D69497146CA8}"/>
              </a:ext>
            </a:extLst>
          </p:cNvPr>
          <p:cNvSpPr/>
          <p:nvPr/>
        </p:nvSpPr>
        <p:spPr>
          <a:xfrm>
            <a:off x="179512" y="1190667"/>
            <a:ext cx="8719428" cy="4694852"/>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日付プレースホルダー 3">
            <a:extLst>
              <a:ext uri="{FF2B5EF4-FFF2-40B4-BE49-F238E27FC236}">
                <a16:creationId xmlns:a16="http://schemas.microsoft.com/office/drawing/2014/main" xmlns="" id="{26CD697B-F776-495B-A40E-56E3D915CC90}"/>
              </a:ext>
            </a:extLst>
          </p:cNvPr>
          <p:cNvSpPr>
            <a:spLocks noGrp="1"/>
          </p:cNvSpPr>
          <p:nvPr>
            <p:ph type="dt" sz="half" idx="10"/>
          </p:nvPr>
        </p:nvSpPr>
        <p:spPr/>
        <p:txBody>
          <a:bodyPr/>
          <a:lstStyle/>
          <a:p>
            <a:r>
              <a:rPr lang="en-US" altLang="ja-JP"/>
              <a:t>2017/12/11</a:t>
            </a:r>
            <a:endParaRPr lang="ja-JP" altLang="en-US"/>
          </a:p>
        </p:txBody>
      </p:sp>
      <p:sp>
        <p:nvSpPr>
          <p:cNvPr id="5" name="スライド番号プレースホルダー 4">
            <a:extLst>
              <a:ext uri="{FF2B5EF4-FFF2-40B4-BE49-F238E27FC236}">
                <a16:creationId xmlns:a16="http://schemas.microsoft.com/office/drawing/2014/main" xmlns="" id="{93329F5F-2774-4DDE-A26A-CF5450013CB0}"/>
              </a:ext>
            </a:extLst>
          </p:cNvPr>
          <p:cNvSpPr>
            <a:spLocks noGrp="1"/>
          </p:cNvSpPr>
          <p:nvPr>
            <p:ph type="sldNum" sz="quarter" idx="12"/>
          </p:nvPr>
        </p:nvSpPr>
        <p:spPr/>
        <p:txBody>
          <a:bodyPr/>
          <a:lstStyle/>
          <a:p>
            <a:fld id="{23DE9F7B-45CB-4F71-8B93-DBA7E176780B}" type="slidenum">
              <a:rPr lang="ja-JP" altLang="en-US" smtClean="0"/>
              <a:pPr/>
              <a:t>24</a:t>
            </a:fld>
            <a:endParaRPr lang="ja-JP" altLang="en-US"/>
          </a:p>
        </p:txBody>
      </p:sp>
      <p:sp>
        <p:nvSpPr>
          <p:cNvPr id="9" name="テキスト ボックス 8">
            <a:extLst>
              <a:ext uri="{FF2B5EF4-FFF2-40B4-BE49-F238E27FC236}">
                <a16:creationId xmlns:a16="http://schemas.microsoft.com/office/drawing/2014/main" xmlns="" id="{2F42739A-DE25-410D-958C-BE056A620082}"/>
              </a:ext>
            </a:extLst>
          </p:cNvPr>
          <p:cNvSpPr txBox="1"/>
          <p:nvPr/>
        </p:nvSpPr>
        <p:spPr>
          <a:xfrm>
            <a:off x="424571" y="2411639"/>
            <a:ext cx="8719429" cy="3046988"/>
          </a:xfrm>
          <a:prstGeom prst="rect">
            <a:avLst/>
          </a:prstGeom>
          <a:noFill/>
        </p:spPr>
        <p:txBody>
          <a:bodyPr wrap="square" rtlCol="0">
            <a:spAutoFit/>
          </a:bodyPr>
          <a:lstStyle/>
          <a:p>
            <a:r>
              <a:rPr lang="ja-JP" altLang="en-US" sz="2400" dirty="0"/>
              <a:t>・ネガティブ感情から脱却したいため、これ以上の失敗は避けたい</a:t>
            </a:r>
            <a:endParaRPr lang="en-US" altLang="ja-JP" sz="2400" dirty="0"/>
          </a:p>
          <a:p>
            <a:endParaRPr lang="en-US" altLang="ja-JP" sz="2400" dirty="0"/>
          </a:p>
          <a:p>
            <a:r>
              <a:rPr lang="ja-JP" altLang="en-US" sz="2400" dirty="0"/>
              <a:t>・決定への困難度が増す→決定までの時間が増える</a:t>
            </a:r>
            <a:endParaRPr lang="en-US" altLang="ja-JP" sz="2400" dirty="0"/>
          </a:p>
          <a:p>
            <a:endParaRPr lang="en-US" altLang="ja-JP" sz="2400" dirty="0"/>
          </a:p>
          <a:p>
            <a:r>
              <a:rPr lang="ja-JP" altLang="en-US" sz="2400" dirty="0"/>
              <a:t>・メッセージの内容をよく理解したうえで判断する。</a:t>
            </a:r>
            <a:endParaRPr lang="en-US" altLang="ja-JP" sz="2400" dirty="0"/>
          </a:p>
          <a:p>
            <a:endParaRPr lang="en-US" altLang="ja-JP" sz="2400" dirty="0"/>
          </a:p>
          <a:p>
            <a:r>
              <a:rPr lang="ja-JP" altLang="en-US" sz="2400" dirty="0"/>
              <a:t>・既存知識構造に依存しないボトムアップの処理</a:t>
            </a:r>
            <a:endParaRPr lang="en-US" altLang="ja-JP" sz="2400" dirty="0"/>
          </a:p>
          <a:p>
            <a:endParaRPr lang="en-US" altLang="ja-JP" sz="2400" dirty="0"/>
          </a:p>
        </p:txBody>
      </p:sp>
      <p:sp>
        <p:nvSpPr>
          <p:cNvPr id="10" name="テキスト ボックス 9">
            <a:extLst>
              <a:ext uri="{FF2B5EF4-FFF2-40B4-BE49-F238E27FC236}">
                <a16:creationId xmlns:a16="http://schemas.microsoft.com/office/drawing/2014/main" xmlns="" id="{73D480D0-B424-4512-BD23-6D88B59F1108}"/>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sp>
        <p:nvSpPr>
          <p:cNvPr id="16" name="テキスト ボックス 15">
            <a:extLst>
              <a:ext uri="{FF2B5EF4-FFF2-40B4-BE49-F238E27FC236}">
                <a16:creationId xmlns:a16="http://schemas.microsoft.com/office/drawing/2014/main" xmlns="" id="{4D27A22B-6970-4BCA-8529-459A4FE410FE}"/>
              </a:ext>
            </a:extLst>
          </p:cNvPr>
          <p:cNvSpPr txBox="1"/>
          <p:nvPr/>
        </p:nvSpPr>
        <p:spPr>
          <a:xfrm>
            <a:off x="517847" y="1488527"/>
            <a:ext cx="3927678" cy="523220"/>
          </a:xfrm>
          <a:prstGeom prst="rect">
            <a:avLst/>
          </a:prstGeom>
          <a:noFill/>
        </p:spPr>
        <p:txBody>
          <a:bodyPr wrap="none" rtlCol="0">
            <a:spAutoFit/>
          </a:bodyPr>
          <a:lstStyle/>
          <a:p>
            <a:r>
              <a:rPr kumimoji="1" lang="ja-JP" altLang="en-US" sz="2800" dirty="0"/>
              <a:t>■</a:t>
            </a:r>
            <a:r>
              <a:rPr lang="ja-JP" altLang="en-US" sz="2800" dirty="0"/>
              <a:t>ネガ</a:t>
            </a:r>
            <a:r>
              <a:rPr kumimoji="1" lang="ja-JP" altLang="en-US" sz="2800" dirty="0"/>
              <a:t>ティブ感情の特徴</a:t>
            </a:r>
          </a:p>
        </p:txBody>
      </p:sp>
      <p:pic>
        <p:nvPicPr>
          <p:cNvPr id="17" name="図 16">
            <a:extLst>
              <a:ext uri="{FF2B5EF4-FFF2-40B4-BE49-F238E27FC236}">
                <a16:creationId xmlns:a16="http://schemas.microsoft.com/office/drawing/2014/main" xmlns="" id="{D7CB91D0-EE4C-4FAD-8590-7788BABE2A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0072" y="4858644"/>
            <a:ext cx="1777760" cy="1921903"/>
          </a:xfrm>
          <a:prstGeom prst="rect">
            <a:avLst/>
          </a:prstGeom>
        </p:spPr>
      </p:pic>
      <p:sp>
        <p:nvSpPr>
          <p:cNvPr id="18" name="テキスト ボックス 17">
            <a:extLst>
              <a:ext uri="{FF2B5EF4-FFF2-40B4-BE49-F238E27FC236}">
                <a16:creationId xmlns:a16="http://schemas.microsoft.com/office/drawing/2014/main" xmlns="" id="{BB2B9D31-B26C-42BE-A042-AC4628F01B8C}"/>
              </a:ext>
            </a:extLst>
          </p:cNvPr>
          <p:cNvSpPr txBox="1"/>
          <p:nvPr/>
        </p:nvSpPr>
        <p:spPr>
          <a:xfrm>
            <a:off x="650794" y="5900690"/>
            <a:ext cx="7776864" cy="769441"/>
          </a:xfrm>
          <a:prstGeom prst="rect">
            <a:avLst/>
          </a:prstGeom>
          <a:noFill/>
        </p:spPr>
        <p:txBody>
          <a:bodyPr wrap="square" rtlCol="0">
            <a:spAutoFit/>
          </a:bodyPr>
          <a:lstStyle/>
          <a:p>
            <a:r>
              <a:rPr lang="ja-JP" altLang="en-US" sz="1600" b="1" dirty="0"/>
              <a:t>出典</a:t>
            </a:r>
            <a:r>
              <a:rPr lang="ja-JP" altLang="en-US" sz="1400" dirty="0"/>
              <a:t>：岸志津恵</a:t>
            </a:r>
            <a:r>
              <a:rPr lang="en-US" altLang="ja-JP" sz="1400" dirty="0"/>
              <a:t>(2011)</a:t>
            </a:r>
            <a:r>
              <a:rPr lang="ja-JP" altLang="en-US" sz="1400" dirty="0" err="1"/>
              <a:t>，</a:t>
            </a:r>
            <a:r>
              <a:rPr lang="ja-JP" altLang="en-US" sz="1400" dirty="0"/>
              <a:t>大石幸二</a:t>
            </a:r>
            <a:r>
              <a:rPr lang="en-US" altLang="ja-JP" sz="1400" dirty="0"/>
              <a:t>(2009)</a:t>
            </a:r>
            <a:r>
              <a:rPr lang="ja-JP" altLang="en-US" sz="1400" dirty="0" err="1"/>
              <a:t>，</a:t>
            </a:r>
            <a:r>
              <a:rPr lang="ja-JP" altLang="en-US" sz="1400" dirty="0"/>
              <a:t>道家瑠見子</a:t>
            </a:r>
            <a:r>
              <a:rPr lang="en-US" altLang="ja-JP" sz="1400" dirty="0"/>
              <a:t>(2010)</a:t>
            </a:r>
            <a:r>
              <a:rPr lang="ja-JP" altLang="en-US" sz="1400" dirty="0" err="1"/>
              <a:t>，</a:t>
            </a:r>
            <a:r>
              <a:rPr lang="ja-JP" altLang="en-US" sz="1400" dirty="0"/>
              <a:t>山崎勝之</a:t>
            </a:r>
            <a:r>
              <a:rPr lang="en-US" altLang="ja-JP" sz="1400" dirty="0"/>
              <a:t>(2006)</a:t>
            </a:r>
            <a:r>
              <a:rPr lang="ja-JP" altLang="en-US" sz="1400" dirty="0" err="1"/>
              <a:t>，</a:t>
            </a:r>
            <a:r>
              <a:rPr lang="ja-JP" altLang="en-US" sz="1400" dirty="0"/>
              <a:t>中川宏道</a:t>
            </a:r>
            <a:r>
              <a:rPr lang="en-US" altLang="ja-JP" sz="1400" dirty="0"/>
              <a:t>(2010)</a:t>
            </a:r>
            <a:r>
              <a:rPr lang="ja-JP" altLang="en-US" sz="1400" dirty="0" err="1"/>
              <a:t>，</a:t>
            </a:r>
            <a:endParaRPr lang="en-US" altLang="ja-JP" sz="1400" dirty="0"/>
          </a:p>
          <a:p>
            <a:r>
              <a:rPr lang="ja-JP" altLang="en-US" sz="1400" dirty="0"/>
              <a:t>　　　　清野奨太</a:t>
            </a:r>
            <a:r>
              <a:rPr lang="en-US" altLang="ja-JP" sz="1400" dirty="0"/>
              <a:t>,</a:t>
            </a:r>
            <a:r>
              <a:rPr lang="ja-JP" altLang="en-US" sz="1400" dirty="0"/>
              <a:t>池尻亮介</a:t>
            </a:r>
            <a:r>
              <a:rPr lang="en-US" altLang="ja-JP" sz="1400" dirty="0"/>
              <a:t>,</a:t>
            </a:r>
            <a:r>
              <a:rPr lang="ja-JP" altLang="en-US" sz="1400" dirty="0"/>
              <a:t>上淵寿</a:t>
            </a:r>
            <a:r>
              <a:rPr lang="en-US" altLang="ja-JP" sz="1400" dirty="0"/>
              <a:t>(2014)</a:t>
            </a:r>
            <a:r>
              <a:rPr lang="ja-JP" altLang="en-US" sz="1400" dirty="0" err="1"/>
              <a:t>，</a:t>
            </a:r>
            <a:r>
              <a:rPr lang="ja-JP" altLang="en-US" sz="1400" dirty="0"/>
              <a:t>見初絵梨奈</a:t>
            </a:r>
            <a:r>
              <a:rPr lang="en-US" altLang="ja-JP" sz="1400" dirty="0"/>
              <a:t>(2006)</a:t>
            </a:r>
            <a:r>
              <a:rPr lang="ja-JP" altLang="en-US" sz="1400" dirty="0" err="1"/>
              <a:t>，</a:t>
            </a:r>
            <a:r>
              <a:rPr lang="ja-JP" altLang="en-US" sz="1400" dirty="0"/>
              <a:t>向井瑞貴</a:t>
            </a:r>
            <a:r>
              <a:rPr lang="en-US" altLang="ja-JP" sz="1400" dirty="0"/>
              <a:t>(2014)</a:t>
            </a:r>
            <a:r>
              <a:rPr lang="ja-JP" altLang="en-US" sz="1400" dirty="0" err="1"/>
              <a:t>，</a:t>
            </a:r>
            <a:endParaRPr lang="en-US" altLang="ja-JP" sz="1400" dirty="0"/>
          </a:p>
          <a:p>
            <a:r>
              <a:rPr lang="ja-JP" altLang="en-US" sz="1400" dirty="0"/>
              <a:t>　　　　小橋眞理子</a:t>
            </a:r>
            <a:r>
              <a:rPr lang="en-US" altLang="ja-JP" sz="1400" dirty="0"/>
              <a:t>,</a:t>
            </a:r>
            <a:r>
              <a:rPr lang="ja-JP" altLang="en-US" sz="1400" dirty="0"/>
              <a:t>井田政則</a:t>
            </a:r>
            <a:r>
              <a:rPr lang="en-US" altLang="ja-JP" sz="1400" dirty="0"/>
              <a:t>(2014)</a:t>
            </a:r>
            <a:r>
              <a:rPr lang="ja-JP" altLang="en-US" sz="1400" dirty="0" err="1"/>
              <a:t>，</a:t>
            </a:r>
            <a:r>
              <a:rPr lang="ja-JP" altLang="en-US" sz="1400" dirty="0"/>
              <a:t>石井裕明</a:t>
            </a:r>
            <a:r>
              <a:rPr lang="en-US" altLang="ja-JP" sz="1400" dirty="0"/>
              <a:t>(2009).</a:t>
            </a:r>
            <a:r>
              <a:rPr lang="ja-JP" altLang="en-US" sz="1400" dirty="0"/>
              <a:t>伊藤美加（</a:t>
            </a:r>
            <a:r>
              <a:rPr lang="en-US" altLang="ja-JP" sz="1400" dirty="0"/>
              <a:t>2001</a:t>
            </a:r>
            <a:r>
              <a:rPr lang="ja-JP" altLang="en-US" sz="1400" dirty="0"/>
              <a:t>）</a:t>
            </a:r>
          </a:p>
        </p:txBody>
      </p:sp>
    </p:spTree>
    <p:extLst>
      <p:ext uri="{BB962C8B-B14F-4D97-AF65-F5344CB8AC3E}">
        <p14:creationId xmlns:p14="http://schemas.microsoft.com/office/powerpoint/2010/main" val="859162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四角形: 角を丸くする 3">
            <a:extLst>
              <a:ext uri="{FF2B5EF4-FFF2-40B4-BE49-F238E27FC236}">
                <a16:creationId xmlns:a16="http://schemas.microsoft.com/office/drawing/2014/main" xmlns="" id="{78C2C9B4-BE79-4114-B3AD-E426BC225454}"/>
              </a:ext>
            </a:extLst>
          </p:cNvPr>
          <p:cNvSpPr/>
          <p:nvPr/>
        </p:nvSpPr>
        <p:spPr>
          <a:xfrm>
            <a:off x="179512" y="1190667"/>
            <a:ext cx="8719428" cy="4694852"/>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日付プレースホルダー 3">
            <a:extLst>
              <a:ext uri="{FF2B5EF4-FFF2-40B4-BE49-F238E27FC236}">
                <a16:creationId xmlns:a16="http://schemas.microsoft.com/office/drawing/2014/main" xmlns="" id="{26CD697B-F776-495B-A40E-56E3D915CC90}"/>
              </a:ext>
            </a:extLst>
          </p:cNvPr>
          <p:cNvSpPr>
            <a:spLocks noGrp="1"/>
          </p:cNvSpPr>
          <p:nvPr>
            <p:ph type="dt" sz="half" idx="10"/>
          </p:nvPr>
        </p:nvSpPr>
        <p:spPr/>
        <p:txBody>
          <a:bodyPr/>
          <a:lstStyle/>
          <a:p>
            <a:r>
              <a:rPr lang="en-US" altLang="ja-JP"/>
              <a:t>2017/12/11</a:t>
            </a:r>
            <a:endParaRPr lang="ja-JP" altLang="en-US"/>
          </a:p>
        </p:txBody>
      </p:sp>
      <p:sp>
        <p:nvSpPr>
          <p:cNvPr id="5" name="スライド番号プレースホルダー 4">
            <a:extLst>
              <a:ext uri="{FF2B5EF4-FFF2-40B4-BE49-F238E27FC236}">
                <a16:creationId xmlns:a16="http://schemas.microsoft.com/office/drawing/2014/main" xmlns="" id="{93329F5F-2774-4DDE-A26A-CF5450013CB0}"/>
              </a:ext>
            </a:extLst>
          </p:cNvPr>
          <p:cNvSpPr>
            <a:spLocks noGrp="1"/>
          </p:cNvSpPr>
          <p:nvPr>
            <p:ph type="sldNum" sz="quarter" idx="12"/>
          </p:nvPr>
        </p:nvSpPr>
        <p:spPr/>
        <p:txBody>
          <a:bodyPr/>
          <a:lstStyle/>
          <a:p>
            <a:fld id="{23DE9F7B-45CB-4F71-8B93-DBA7E176780B}" type="slidenum">
              <a:rPr lang="ja-JP" altLang="en-US" smtClean="0"/>
              <a:pPr/>
              <a:t>25</a:t>
            </a:fld>
            <a:endParaRPr lang="ja-JP" altLang="en-US"/>
          </a:p>
        </p:txBody>
      </p:sp>
      <p:pic>
        <p:nvPicPr>
          <p:cNvPr id="8" name="図 7">
            <a:extLst>
              <a:ext uri="{FF2B5EF4-FFF2-40B4-BE49-F238E27FC236}">
                <a16:creationId xmlns:a16="http://schemas.microsoft.com/office/drawing/2014/main" xmlns="" id="{DC5FBF4F-0355-49D0-9404-2AB0CF094A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0072" y="4858644"/>
            <a:ext cx="1777760" cy="1921903"/>
          </a:xfrm>
          <a:prstGeom prst="rect">
            <a:avLst/>
          </a:prstGeom>
        </p:spPr>
      </p:pic>
      <p:sp>
        <p:nvSpPr>
          <p:cNvPr id="10" name="テキスト ボックス 9">
            <a:extLst>
              <a:ext uri="{FF2B5EF4-FFF2-40B4-BE49-F238E27FC236}">
                <a16:creationId xmlns:a16="http://schemas.microsoft.com/office/drawing/2014/main" xmlns="" id="{73D480D0-B424-4512-BD23-6D88B59F1108}"/>
              </a:ext>
            </a:extLst>
          </p:cNvPr>
          <p:cNvSpPr txBox="1"/>
          <p:nvPr/>
        </p:nvSpPr>
        <p:spPr>
          <a:xfrm>
            <a:off x="35278" y="53218"/>
            <a:ext cx="2646878" cy="830997"/>
          </a:xfrm>
          <a:prstGeom prst="rect">
            <a:avLst/>
          </a:prstGeom>
          <a:noFill/>
        </p:spPr>
        <p:txBody>
          <a:bodyPr wrap="none" rtlCol="0">
            <a:spAutoFit/>
          </a:bodyPr>
          <a:lstStyle/>
          <a:p>
            <a:r>
              <a:rPr lang="ja-JP" altLang="en-US" sz="4800" dirty="0"/>
              <a:t>仮説導出</a:t>
            </a:r>
            <a:endParaRPr kumimoji="1" lang="ja-JP" altLang="en-US" sz="4800" dirty="0"/>
          </a:p>
        </p:txBody>
      </p:sp>
      <p:sp>
        <p:nvSpPr>
          <p:cNvPr id="11" name="テキスト ボックス 10">
            <a:extLst>
              <a:ext uri="{FF2B5EF4-FFF2-40B4-BE49-F238E27FC236}">
                <a16:creationId xmlns:a16="http://schemas.microsoft.com/office/drawing/2014/main" xmlns="" id="{9F184A8D-A2B1-49CC-AD21-DB0EB369A569}"/>
              </a:ext>
            </a:extLst>
          </p:cNvPr>
          <p:cNvSpPr txBox="1"/>
          <p:nvPr/>
        </p:nvSpPr>
        <p:spPr>
          <a:xfrm>
            <a:off x="491485" y="4011957"/>
            <a:ext cx="8095486" cy="954107"/>
          </a:xfrm>
          <a:prstGeom prst="rect">
            <a:avLst/>
          </a:prstGeom>
          <a:noFill/>
        </p:spPr>
        <p:txBody>
          <a:bodyPr wrap="none" rtlCol="0">
            <a:spAutoFit/>
          </a:bodyPr>
          <a:lstStyle/>
          <a:p>
            <a:pPr algn="ctr"/>
            <a:r>
              <a:rPr lang="ja-JP" altLang="en-US" sz="2800" dirty="0"/>
              <a:t>ネガティブな感情を持った消費者には</a:t>
            </a:r>
            <a:endParaRPr lang="en-US" altLang="ja-JP" sz="2800" dirty="0"/>
          </a:p>
          <a:p>
            <a:pPr algn="ctr"/>
            <a:r>
              <a:rPr lang="ja-JP" altLang="en-US" sz="2800" dirty="0"/>
              <a:t>商品を評価しやすい情報があればよいのではないか</a:t>
            </a:r>
            <a:endParaRPr kumimoji="1" lang="ja-JP" altLang="en-US" sz="2800" dirty="0"/>
          </a:p>
        </p:txBody>
      </p:sp>
      <p:sp>
        <p:nvSpPr>
          <p:cNvPr id="12" name="テキスト ボックス 11">
            <a:extLst>
              <a:ext uri="{FF2B5EF4-FFF2-40B4-BE49-F238E27FC236}">
                <a16:creationId xmlns:a16="http://schemas.microsoft.com/office/drawing/2014/main" xmlns="" id="{B9036348-FD98-4E4F-BF4E-B5F5A2C924FA}"/>
              </a:ext>
            </a:extLst>
          </p:cNvPr>
          <p:cNvSpPr txBox="1"/>
          <p:nvPr/>
        </p:nvSpPr>
        <p:spPr>
          <a:xfrm>
            <a:off x="517847" y="2109172"/>
            <a:ext cx="8278712" cy="954107"/>
          </a:xfrm>
          <a:prstGeom prst="rect">
            <a:avLst/>
          </a:prstGeom>
          <a:noFill/>
        </p:spPr>
        <p:txBody>
          <a:bodyPr wrap="square" rtlCol="0">
            <a:spAutoFit/>
          </a:bodyPr>
          <a:lstStyle/>
          <a:p>
            <a:pPr algn="ctr"/>
            <a:r>
              <a:rPr lang="ja-JP" altLang="en-US" sz="2800" dirty="0"/>
              <a:t>自身の記憶や経験などの既存知識ではなく</a:t>
            </a:r>
            <a:endParaRPr kumimoji="1" lang="en-US" altLang="ja-JP" sz="2800" dirty="0"/>
          </a:p>
          <a:p>
            <a:pPr algn="ctr"/>
            <a:r>
              <a:rPr kumimoji="1" lang="ja-JP" altLang="en-US" sz="2800" dirty="0"/>
              <a:t>外部刺激そのものの情報を使用し、処理を行う</a:t>
            </a:r>
          </a:p>
        </p:txBody>
      </p:sp>
      <p:sp>
        <p:nvSpPr>
          <p:cNvPr id="13" name="矢印: 下 12">
            <a:extLst>
              <a:ext uri="{FF2B5EF4-FFF2-40B4-BE49-F238E27FC236}">
                <a16:creationId xmlns:a16="http://schemas.microsoft.com/office/drawing/2014/main" xmlns="" id="{F3E9E831-B684-4657-9099-7F519005559C}"/>
              </a:ext>
            </a:extLst>
          </p:cNvPr>
          <p:cNvSpPr/>
          <p:nvPr/>
        </p:nvSpPr>
        <p:spPr>
          <a:xfrm>
            <a:off x="3963162" y="3185479"/>
            <a:ext cx="1152128" cy="538365"/>
          </a:xfrm>
          <a:prstGeom prst="downArrow">
            <a:avLst/>
          </a:prstGeom>
          <a:solidFill>
            <a:srgbClr val="FF57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テキスト ボックス 13">
            <a:extLst>
              <a:ext uri="{FF2B5EF4-FFF2-40B4-BE49-F238E27FC236}">
                <a16:creationId xmlns:a16="http://schemas.microsoft.com/office/drawing/2014/main" xmlns="" id="{A5BF9E27-DB22-4AF7-8C2D-2ED66E0CA486}"/>
              </a:ext>
            </a:extLst>
          </p:cNvPr>
          <p:cNvSpPr txBox="1"/>
          <p:nvPr/>
        </p:nvSpPr>
        <p:spPr>
          <a:xfrm>
            <a:off x="517847" y="1488527"/>
            <a:ext cx="3927678" cy="523220"/>
          </a:xfrm>
          <a:prstGeom prst="rect">
            <a:avLst/>
          </a:prstGeom>
          <a:noFill/>
        </p:spPr>
        <p:txBody>
          <a:bodyPr wrap="none" rtlCol="0">
            <a:spAutoFit/>
          </a:bodyPr>
          <a:lstStyle/>
          <a:p>
            <a:r>
              <a:rPr kumimoji="1" lang="ja-JP" altLang="en-US" sz="2800" dirty="0"/>
              <a:t>■</a:t>
            </a:r>
            <a:r>
              <a:rPr lang="ja-JP" altLang="en-US" sz="2800" dirty="0"/>
              <a:t>ネガ</a:t>
            </a:r>
            <a:r>
              <a:rPr kumimoji="1" lang="ja-JP" altLang="en-US" sz="2800" dirty="0"/>
              <a:t>ティブ感情の特徴</a:t>
            </a:r>
          </a:p>
        </p:txBody>
      </p:sp>
      <p:sp>
        <p:nvSpPr>
          <p:cNvPr id="16" name="テキスト ボックス 15">
            <a:extLst>
              <a:ext uri="{FF2B5EF4-FFF2-40B4-BE49-F238E27FC236}">
                <a16:creationId xmlns:a16="http://schemas.microsoft.com/office/drawing/2014/main" xmlns="" id="{BE0A611B-7966-433B-B162-A7806F368CC4}"/>
              </a:ext>
            </a:extLst>
          </p:cNvPr>
          <p:cNvSpPr txBox="1"/>
          <p:nvPr/>
        </p:nvSpPr>
        <p:spPr>
          <a:xfrm>
            <a:off x="650794" y="5900690"/>
            <a:ext cx="7776864" cy="769441"/>
          </a:xfrm>
          <a:prstGeom prst="rect">
            <a:avLst/>
          </a:prstGeom>
          <a:noFill/>
        </p:spPr>
        <p:txBody>
          <a:bodyPr wrap="square" rtlCol="0">
            <a:spAutoFit/>
          </a:bodyPr>
          <a:lstStyle/>
          <a:p>
            <a:r>
              <a:rPr lang="ja-JP" altLang="en-US" sz="1600" b="1" dirty="0"/>
              <a:t>出典</a:t>
            </a:r>
            <a:r>
              <a:rPr lang="ja-JP" altLang="en-US" sz="1400" dirty="0"/>
              <a:t>：岸志津恵</a:t>
            </a:r>
            <a:r>
              <a:rPr lang="en-US" altLang="ja-JP" sz="1400" dirty="0"/>
              <a:t>(2011)</a:t>
            </a:r>
            <a:r>
              <a:rPr lang="ja-JP" altLang="en-US" sz="1400" dirty="0" err="1"/>
              <a:t>，</a:t>
            </a:r>
            <a:r>
              <a:rPr lang="ja-JP" altLang="en-US" sz="1400" dirty="0"/>
              <a:t>大石幸二</a:t>
            </a:r>
            <a:r>
              <a:rPr lang="en-US" altLang="ja-JP" sz="1400" dirty="0"/>
              <a:t>(2009)</a:t>
            </a:r>
            <a:r>
              <a:rPr lang="ja-JP" altLang="en-US" sz="1400" dirty="0" err="1"/>
              <a:t>，</a:t>
            </a:r>
            <a:r>
              <a:rPr lang="ja-JP" altLang="en-US" sz="1400" dirty="0"/>
              <a:t>道家瑠見子</a:t>
            </a:r>
            <a:r>
              <a:rPr lang="en-US" altLang="ja-JP" sz="1400" dirty="0"/>
              <a:t>(2010)</a:t>
            </a:r>
            <a:r>
              <a:rPr lang="ja-JP" altLang="en-US" sz="1400" dirty="0" err="1"/>
              <a:t>，</a:t>
            </a:r>
            <a:r>
              <a:rPr lang="ja-JP" altLang="en-US" sz="1400" dirty="0"/>
              <a:t>山崎勝之</a:t>
            </a:r>
            <a:r>
              <a:rPr lang="en-US" altLang="ja-JP" sz="1400" dirty="0"/>
              <a:t>(2006)</a:t>
            </a:r>
            <a:r>
              <a:rPr lang="ja-JP" altLang="en-US" sz="1400" dirty="0" err="1"/>
              <a:t>，</a:t>
            </a:r>
            <a:r>
              <a:rPr lang="ja-JP" altLang="en-US" sz="1400" dirty="0"/>
              <a:t>中川宏道</a:t>
            </a:r>
            <a:r>
              <a:rPr lang="en-US" altLang="ja-JP" sz="1400" dirty="0"/>
              <a:t>(2010)</a:t>
            </a:r>
            <a:r>
              <a:rPr lang="ja-JP" altLang="en-US" sz="1400" dirty="0" err="1"/>
              <a:t>，</a:t>
            </a:r>
            <a:endParaRPr lang="en-US" altLang="ja-JP" sz="1400" dirty="0"/>
          </a:p>
          <a:p>
            <a:r>
              <a:rPr lang="ja-JP" altLang="en-US" sz="1400" dirty="0"/>
              <a:t>　　　　清野奨太</a:t>
            </a:r>
            <a:r>
              <a:rPr lang="en-US" altLang="ja-JP" sz="1400" dirty="0"/>
              <a:t>,</a:t>
            </a:r>
            <a:r>
              <a:rPr lang="ja-JP" altLang="en-US" sz="1400" dirty="0"/>
              <a:t>池尻亮介</a:t>
            </a:r>
            <a:r>
              <a:rPr lang="en-US" altLang="ja-JP" sz="1400" dirty="0"/>
              <a:t>,</a:t>
            </a:r>
            <a:r>
              <a:rPr lang="ja-JP" altLang="en-US" sz="1400" dirty="0"/>
              <a:t>上淵寿</a:t>
            </a:r>
            <a:r>
              <a:rPr lang="en-US" altLang="ja-JP" sz="1400" dirty="0"/>
              <a:t>(2014)</a:t>
            </a:r>
            <a:r>
              <a:rPr lang="ja-JP" altLang="en-US" sz="1400" dirty="0" err="1"/>
              <a:t>，</a:t>
            </a:r>
            <a:r>
              <a:rPr lang="ja-JP" altLang="en-US" sz="1400" dirty="0"/>
              <a:t>見初絵梨奈</a:t>
            </a:r>
            <a:r>
              <a:rPr lang="en-US" altLang="ja-JP" sz="1400" dirty="0"/>
              <a:t>(2006)</a:t>
            </a:r>
            <a:r>
              <a:rPr lang="ja-JP" altLang="en-US" sz="1400" dirty="0" err="1"/>
              <a:t>，</a:t>
            </a:r>
            <a:r>
              <a:rPr lang="ja-JP" altLang="en-US" sz="1400" dirty="0"/>
              <a:t>向井瑞貴</a:t>
            </a:r>
            <a:r>
              <a:rPr lang="en-US" altLang="ja-JP" sz="1400" dirty="0"/>
              <a:t>(2014)</a:t>
            </a:r>
            <a:r>
              <a:rPr lang="ja-JP" altLang="en-US" sz="1400" dirty="0" err="1"/>
              <a:t>，</a:t>
            </a:r>
            <a:endParaRPr lang="en-US" altLang="ja-JP" sz="1400" dirty="0"/>
          </a:p>
          <a:p>
            <a:r>
              <a:rPr lang="ja-JP" altLang="en-US" sz="1400" dirty="0"/>
              <a:t>　　　　小橋眞理子</a:t>
            </a:r>
            <a:r>
              <a:rPr lang="en-US" altLang="ja-JP" sz="1400" dirty="0"/>
              <a:t>,</a:t>
            </a:r>
            <a:r>
              <a:rPr lang="ja-JP" altLang="en-US" sz="1400" dirty="0"/>
              <a:t>井田政則</a:t>
            </a:r>
            <a:r>
              <a:rPr lang="en-US" altLang="ja-JP" sz="1400" dirty="0"/>
              <a:t>(2014)</a:t>
            </a:r>
            <a:r>
              <a:rPr lang="ja-JP" altLang="en-US" sz="1400" dirty="0" err="1"/>
              <a:t>，</a:t>
            </a:r>
            <a:r>
              <a:rPr lang="ja-JP" altLang="en-US" sz="1400" dirty="0"/>
              <a:t>石井裕明</a:t>
            </a:r>
            <a:r>
              <a:rPr lang="en-US" altLang="ja-JP" sz="1400" dirty="0"/>
              <a:t>(2009).</a:t>
            </a:r>
            <a:r>
              <a:rPr lang="ja-JP" altLang="en-US" sz="1400" dirty="0"/>
              <a:t>伊藤美加（</a:t>
            </a:r>
            <a:r>
              <a:rPr lang="en-US" altLang="ja-JP" sz="1400" dirty="0"/>
              <a:t>2001</a:t>
            </a:r>
            <a:r>
              <a:rPr lang="ja-JP" altLang="en-US" sz="1400" dirty="0"/>
              <a:t>）</a:t>
            </a:r>
          </a:p>
        </p:txBody>
      </p:sp>
    </p:spTree>
    <p:extLst>
      <p:ext uri="{BB962C8B-B14F-4D97-AF65-F5344CB8AC3E}">
        <p14:creationId xmlns:p14="http://schemas.microsoft.com/office/powerpoint/2010/main" val="2928468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3">
            <a:extLst>
              <a:ext uri="{FF2B5EF4-FFF2-40B4-BE49-F238E27FC236}">
                <a16:creationId xmlns:a16="http://schemas.microsoft.com/office/drawing/2014/main" xmlns="" id="{BDCEC23E-B73A-4193-9C18-BDF55F922B4A}"/>
              </a:ext>
            </a:extLst>
          </p:cNvPr>
          <p:cNvSpPr/>
          <p:nvPr/>
        </p:nvSpPr>
        <p:spPr>
          <a:xfrm>
            <a:off x="173073" y="3910379"/>
            <a:ext cx="8603313" cy="2301813"/>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pic>
        <p:nvPicPr>
          <p:cNvPr id="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14" name="角丸四角形 13"/>
          <p:cNvSpPr/>
          <p:nvPr/>
        </p:nvSpPr>
        <p:spPr>
          <a:xfrm>
            <a:off x="179289" y="1415219"/>
            <a:ext cx="8603313" cy="2301813"/>
          </a:xfrm>
          <a:prstGeom prst="roundRect">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sp>
        <p:nvSpPr>
          <p:cNvPr id="15" name="テキスト ボックス 14"/>
          <p:cNvSpPr txBox="1"/>
          <p:nvPr/>
        </p:nvSpPr>
        <p:spPr>
          <a:xfrm>
            <a:off x="494306" y="1524540"/>
            <a:ext cx="1535998"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1-a</a:t>
            </a:r>
            <a:endParaRPr kumimoji="1" lang="ja-JP" altLang="en-US" sz="3200" dirty="0">
              <a:solidFill>
                <a:schemeClr val="tx1">
                  <a:lumMod val="85000"/>
                  <a:lumOff val="15000"/>
                </a:schemeClr>
              </a:solidFill>
            </a:endParaRPr>
          </a:p>
        </p:txBody>
      </p:sp>
      <p:sp>
        <p:nvSpPr>
          <p:cNvPr id="16" name="テキスト ボックス 15"/>
          <p:cNvSpPr txBox="1"/>
          <p:nvPr/>
        </p:nvSpPr>
        <p:spPr>
          <a:xfrm>
            <a:off x="827584" y="2169699"/>
            <a:ext cx="5384647" cy="954107"/>
          </a:xfrm>
          <a:prstGeom prst="rect">
            <a:avLst/>
          </a:prstGeom>
          <a:noFill/>
        </p:spPr>
        <p:txBody>
          <a:bodyPr wrap="square" rtlCol="0">
            <a:spAutoFit/>
          </a:bodyPr>
          <a:lstStyle/>
          <a:p>
            <a:r>
              <a:rPr lang="ja-JP" altLang="en-US" sz="2800" dirty="0">
                <a:solidFill>
                  <a:schemeClr val="tx1">
                    <a:lumMod val="85000"/>
                    <a:lumOff val="15000"/>
                  </a:schemeClr>
                </a:solidFill>
              </a:rPr>
              <a:t>ポジティブ指数の高い消費者は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抽象的イラストを先に見る。</a:t>
            </a:r>
            <a:endParaRPr lang="en-US" altLang="ja-JP" sz="2800" dirty="0">
              <a:solidFill>
                <a:schemeClr val="tx1">
                  <a:lumMod val="85000"/>
                  <a:lumOff val="15000"/>
                </a:schemeClr>
              </a:solidFill>
            </a:endParaRPr>
          </a:p>
        </p:txBody>
      </p:sp>
      <p:sp>
        <p:nvSpPr>
          <p:cNvPr id="19" name="テキスト ボックス 18">
            <a:extLst>
              <a:ext uri="{FF2B5EF4-FFF2-40B4-BE49-F238E27FC236}">
                <a16:creationId xmlns:a16="http://schemas.microsoft.com/office/drawing/2014/main" xmlns="" id="{31A38B55-408B-49A9-AA27-6ECEAC05032C}"/>
              </a:ext>
            </a:extLst>
          </p:cNvPr>
          <p:cNvSpPr txBox="1"/>
          <p:nvPr/>
        </p:nvSpPr>
        <p:spPr>
          <a:xfrm>
            <a:off x="611560" y="4103726"/>
            <a:ext cx="1555234"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1-b</a:t>
            </a:r>
          </a:p>
        </p:txBody>
      </p:sp>
      <p:sp>
        <p:nvSpPr>
          <p:cNvPr id="12" name="テキスト ボックス 11">
            <a:extLst>
              <a:ext uri="{FF2B5EF4-FFF2-40B4-BE49-F238E27FC236}">
                <a16:creationId xmlns:a16="http://schemas.microsoft.com/office/drawing/2014/main" xmlns="" id="{4D336C73-68F4-432F-B253-E1D56D1F5C12}"/>
              </a:ext>
            </a:extLst>
          </p:cNvPr>
          <p:cNvSpPr txBox="1"/>
          <p:nvPr/>
        </p:nvSpPr>
        <p:spPr>
          <a:xfrm>
            <a:off x="35278" y="53218"/>
            <a:ext cx="6026009" cy="830997"/>
          </a:xfrm>
          <a:prstGeom prst="rect">
            <a:avLst/>
          </a:prstGeom>
          <a:noFill/>
        </p:spPr>
        <p:txBody>
          <a:bodyPr wrap="none" rtlCol="0">
            <a:spAutoFit/>
          </a:bodyPr>
          <a:lstStyle/>
          <a:p>
            <a:r>
              <a:rPr lang="ja-JP" altLang="en-US" sz="4800" dirty="0"/>
              <a:t>仮説①：注意</a:t>
            </a:r>
            <a:r>
              <a:rPr lang="en-US" altLang="ja-JP" sz="4800" dirty="0"/>
              <a:t>(</a:t>
            </a:r>
            <a:r>
              <a:rPr lang="ja-JP" altLang="en-US" sz="4800" dirty="0"/>
              <a:t>イラスト</a:t>
            </a:r>
            <a:r>
              <a:rPr lang="en-US" altLang="ja-JP" sz="4800" dirty="0"/>
              <a:t>)</a:t>
            </a:r>
            <a:endParaRPr lang="ja-JP" altLang="en-US" sz="4800" dirty="0"/>
          </a:p>
        </p:txBody>
      </p:sp>
      <p:sp>
        <p:nvSpPr>
          <p:cNvPr id="2" name="スライド番号プレースホルダー 1">
            <a:extLst>
              <a:ext uri="{FF2B5EF4-FFF2-40B4-BE49-F238E27FC236}">
                <a16:creationId xmlns:a16="http://schemas.microsoft.com/office/drawing/2014/main" xmlns="" id="{047F3174-BF70-46CB-B49E-5F82234861C8}"/>
              </a:ext>
            </a:extLst>
          </p:cNvPr>
          <p:cNvSpPr>
            <a:spLocks noGrp="1"/>
          </p:cNvSpPr>
          <p:nvPr>
            <p:ph type="sldNum" sz="quarter" idx="12"/>
          </p:nvPr>
        </p:nvSpPr>
        <p:spPr/>
        <p:txBody>
          <a:bodyPr/>
          <a:lstStyle/>
          <a:p>
            <a:fld id="{23DE9F7B-45CB-4F71-8B93-DBA7E176780B}" type="slidenum">
              <a:rPr lang="ja-JP" altLang="en-US" smtClean="0"/>
              <a:pPr/>
              <a:t>26</a:t>
            </a:fld>
            <a:endParaRPr lang="ja-JP" altLang="en-US"/>
          </a:p>
        </p:txBody>
      </p:sp>
      <p:sp>
        <p:nvSpPr>
          <p:cNvPr id="13" name="テキスト ボックス 12">
            <a:extLst>
              <a:ext uri="{FF2B5EF4-FFF2-40B4-BE49-F238E27FC236}">
                <a16:creationId xmlns:a16="http://schemas.microsoft.com/office/drawing/2014/main" xmlns="" id="{05CD5E83-1F6F-434C-872A-8934CBECF6D4}"/>
              </a:ext>
            </a:extLst>
          </p:cNvPr>
          <p:cNvSpPr txBox="1"/>
          <p:nvPr/>
        </p:nvSpPr>
        <p:spPr>
          <a:xfrm>
            <a:off x="91976" y="856728"/>
            <a:ext cx="8064896" cy="523220"/>
          </a:xfrm>
          <a:prstGeom prst="rect">
            <a:avLst/>
          </a:prstGeom>
          <a:noFill/>
        </p:spPr>
        <p:txBody>
          <a:bodyPr wrap="square" rtlCol="0">
            <a:spAutoFit/>
          </a:bodyPr>
          <a:lstStyle/>
          <a:p>
            <a:r>
              <a:rPr lang="ja-JP" altLang="en-US" sz="2800" dirty="0">
                <a:solidFill>
                  <a:schemeClr val="tx1">
                    <a:lumMod val="85000"/>
                    <a:lumOff val="15000"/>
                  </a:schemeClr>
                </a:solidFill>
              </a:rPr>
              <a:t>抽象的イラストと写実的イラストを比較したとき、</a:t>
            </a:r>
            <a:endParaRPr lang="en-US" altLang="ja-JP" sz="2800" dirty="0">
              <a:solidFill>
                <a:schemeClr val="tx1">
                  <a:lumMod val="85000"/>
                  <a:lumOff val="15000"/>
                </a:schemeClr>
              </a:solidFill>
            </a:endParaRPr>
          </a:p>
        </p:txBody>
      </p:sp>
      <p:sp>
        <p:nvSpPr>
          <p:cNvPr id="21" name="テキスト ボックス 20">
            <a:extLst>
              <a:ext uri="{FF2B5EF4-FFF2-40B4-BE49-F238E27FC236}">
                <a16:creationId xmlns:a16="http://schemas.microsoft.com/office/drawing/2014/main" xmlns="" id="{23EAB567-BDF0-4549-863C-AA4F9717C85B}"/>
              </a:ext>
            </a:extLst>
          </p:cNvPr>
          <p:cNvSpPr txBox="1"/>
          <p:nvPr/>
        </p:nvSpPr>
        <p:spPr>
          <a:xfrm>
            <a:off x="827584" y="4780192"/>
            <a:ext cx="5384647" cy="954107"/>
          </a:xfrm>
          <a:prstGeom prst="rect">
            <a:avLst/>
          </a:prstGeom>
          <a:noFill/>
        </p:spPr>
        <p:txBody>
          <a:bodyPr wrap="square" rtlCol="0">
            <a:spAutoFit/>
          </a:bodyPr>
          <a:lstStyle/>
          <a:p>
            <a:r>
              <a:rPr lang="ja-JP" altLang="en-US" sz="2800" dirty="0">
                <a:solidFill>
                  <a:schemeClr val="tx1">
                    <a:lumMod val="85000"/>
                    <a:lumOff val="15000"/>
                  </a:schemeClr>
                </a:solidFill>
              </a:rPr>
              <a:t>ネガティブ指数の高い消費者は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写実的イラストを先に見る。</a:t>
            </a:r>
            <a:endParaRPr lang="en-US" altLang="ja-JP" sz="2800" dirty="0">
              <a:solidFill>
                <a:schemeClr val="tx1">
                  <a:lumMod val="85000"/>
                  <a:lumOff val="15000"/>
                </a:schemeClr>
              </a:solidFill>
            </a:endParaRPr>
          </a:p>
        </p:txBody>
      </p:sp>
    </p:spTree>
    <p:extLst>
      <p:ext uri="{BB962C8B-B14F-4D97-AF65-F5344CB8AC3E}">
        <p14:creationId xmlns:p14="http://schemas.microsoft.com/office/powerpoint/2010/main" val="11445378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3">
            <a:extLst>
              <a:ext uri="{FF2B5EF4-FFF2-40B4-BE49-F238E27FC236}">
                <a16:creationId xmlns:a16="http://schemas.microsoft.com/office/drawing/2014/main" xmlns="" id="{BDCEC23E-B73A-4193-9C18-BDF55F922B4A}"/>
              </a:ext>
            </a:extLst>
          </p:cNvPr>
          <p:cNvSpPr/>
          <p:nvPr/>
        </p:nvSpPr>
        <p:spPr>
          <a:xfrm>
            <a:off x="173073" y="3910379"/>
            <a:ext cx="8603313" cy="2301813"/>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pic>
        <p:nvPicPr>
          <p:cNvPr id="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14" name="角丸四角形 13"/>
          <p:cNvSpPr/>
          <p:nvPr/>
        </p:nvSpPr>
        <p:spPr>
          <a:xfrm>
            <a:off x="179289" y="1415219"/>
            <a:ext cx="8603313" cy="2301813"/>
          </a:xfrm>
          <a:prstGeom prst="roundRect">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sp>
        <p:nvSpPr>
          <p:cNvPr id="15" name="テキスト ボックス 14"/>
          <p:cNvSpPr txBox="1"/>
          <p:nvPr/>
        </p:nvSpPr>
        <p:spPr>
          <a:xfrm>
            <a:off x="494306" y="1524540"/>
            <a:ext cx="1569660"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1-</a:t>
            </a:r>
            <a:r>
              <a:rPr lang="ja-JP" altLang="en-US" sz="3200" dirty="0">
                <a:solidFill>
                  <a:schemeClr val="tx1">
                    <a:lumMod val="85000"/>
                    <a:lumOff val="15000"/>
                  </a:schemeClr>
                </a:solidFill>
              </a:rPr>
              <a:t>ｃ</a:t>
            </a:r>
            <a:endParaRPr kumimoji="1" lang="ja-JP" altLang="en-US" sz="3200" dirty="0">
              <a:solidFill>
                <a:schemeClr val="tx1">
                  <a:lumMod val="85000"/>
                  <a:lumOff val="15000"/>
                </a:schemeClr>
              </a:solidFill>
            </a:endParaRPr>
          </a:p>
        </p:txBody>
      </p:sp>
      <p:sp>
        <p:nvSpPr>
          <p:cNvPr id="16" name="テキスト ボックス 15"/>
          <p:cNvSpPr txBox="1"/>
          <p:nvPr/>
        </p:nvSpPr>
        <p:spPr>
          <a:xfrm>
            <a:off x="827584" y="2064281"/>
            <a:ext cx="5384647" cy="1384995"/>
          </a:xfrm>
          <a:prstGeom prst="rect">
            <a:avLst/>
          </a:prstGeom>
          <a:noFill/>
        </p:spPr>
        <p:txBody>
          <a:bodyPr wrap="square" rtlCol="0">
            <a:spAutoFit/>
          </a:bodyPr>
          <a:lstStyle/>
          <a:p>
            <a:r>
              <a:rPr lang="ja-JP" altLang="en-US" sz="2800" dirty="0">
                <a:solidFill>
                  <a:schemeClr val="tx1">
                    <a:lumMod val="85000"/>
                    <a:lumOff val="15000"/>
                  </a:schemeClr>
                </a:solidFill>
              </a:rPr>
              <a:t>ポジティブ指数の高い消費者は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イメージや音を伝えるような</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テキスト情報を先に見る。</a:t>
            </a:r>
            <a:endParaRPr lang="en-US" altLang="ja-JP" sz="2800" dirty="0">
              <a:solidFill>
                <a:schemeClr val="tx1">
                  <a:lumMod val="85000"/>
                  <a:lumOff val="15000"/>
                </a:schemeClr>
              </a:solidFill>
            </a:endParaRPr>
          </a:p>
        </p:txBody>
      </p:sp>
      <p:sp>
        <p:nvSpPr>
          <p:cNvPr id="19" name="テキスト ボックス 18">
            <a:extLst>
              <a:ext uri="{FF2B5EF4-FFF2-40B4-BE49-F238E27FC236}">
                <a16:creationId xmlns:a16="http://schemas.microsoft.com/office/drawing/2014/main" xmlns="" id="{31A38B55-408B-49A9-AA27-6ECEAC05032C}"/>
              </a:ext>
            </a:extLst>
          </p:cNvPr>
          <p:cNvSpPr txBox="1"/>
          <p:nvPr/>
        </p:nvSpPr>
        <p:spPr>
          <a:xfrm>
            <a:off x="611560" y="4103726"/>
            <a:ext cx="1585690"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1-</a:t>
            </a:r>
            <a:r>
              <a:rPr lang="ja-JP" altLang="en-US" sz="3200" dirty="0" err="1">
                <a:solidFill>
                  <a:schemeClr val="tx1">
                    <a:lumMod val="85000"/>
                    <a:lumOff val="15000"/>
                  </a:schemeClr>
                </a:solidFill>
              </a:rPr>
              <a:t>ｄ</a:t>
            </a:r>
            <a:endParaRPr lang="en-US" altLang="ja-JP" sz="3200" dirty="0">
              <a:solidFill>
                <a:schemeClr val="tx1">
                  <a:lumMod val="85000"/>
                  <a:lumOff val="15000"/>
                </a:schemeClr>
              </a:solidFill>
            </a:endParaRPr>
          </a:p>
        </p:txBody>
      </p:sp>
      <p:sp>
        <p:nvSpPr>
          <p:cNvPr id="2" name="スライド番号プレースホルダー 1">
            <a:extLst>
              <a:ext uri="{FF2B5EF4-FFF2-40B4-BE49-F238E27FC236}">
                <a16:creationId xmlns:a16="http://schemas.microsoft.com/office/drawing/2014/main" xmlns="" id="{047F3174-BF70-46CB-B49E-5F82234861C8}"/>
              </a:ext>
            </a:extLst>
          </p:cNvPr>
          <p:cNvSpPr>
            <a:spLocks noGrp="1"/>
          </p:cNvSpPr>
          <p:nvPr>
            <p:ph type="sldNum" sz="quarter" idx="12"/>
          </p:nvPr>
        </p:nvSpPr>
        <p:spPr/>
        <p:txBody>
          <a:bodyPr/>
          <a:lstStyle/>
          <a:p>
            <a:fld id="{23DE9F7B-45CB-4F71-8B93-DBA7E176780B}" type="slidenum">
              <a:rPr lang="ja-JP" altLang="en-US" smtClean="0"/>
              <a:pPr/>
              <a:t>27</a:t>
            </a:fld>
            <a:endParaRPr lang="ja-JP" altLang="en-US"/>
          </a:p>
        </p:txBody>
      </p:sp>
      <p:sp>
        <p:nvSpPr>
          <p:cNvPr id="21" name="テキスト ボックス 20">
            <a:extLst>
              <a:ext uri="{FF2B5EF4-FFF2-40B4-BE49-F238E27FC236}">
                <a16:creationId xmlns:a16="http://schemas.microsoft.com/office/drawing/2014/main" xmlns="" id="{23EAB567-BDF0-4549-863C-AA4F9717C85B}"/>
              </a:ext>
            </a:extLst>
          </p:cNvPr>
          <p:cNvSpPr txBox="1"/>
          <p:nvPr/>
        </p:nvSpPr>
        <p:spPr>
          <a:xfrm>
            <a:off x="827583" y="4643467"/>
            <a:ext cx="5384647" cy="1384995"/>
          </a:xfrm>
          <a:prstGeom prst="rect">
            <a:avLst/>
          </a:prstGeom>
          <a:noFill/>
        </p:spPr>
        <p:txBody>
          <a:bodyPr wrap="square" rtlCol="0">
            <a:spAutoFit/>
          </a:bodyPr>
          <a:lstStyle/>
          <a:p>
            <a:r>
              <a:rPr lang="ja-JP" altLang="en-US" sz="2800" dirty="0">
                <a:solidFill>
                  <a:schemeClr val="tx1">
                    <a:lumMod val="85000"/>
                    <a:lumOff val="15000"/>
                  </a:schemeClr>
                </a:solidFill>
              </a:rPr>
              <a:t>ネガティブ指数の高い消費者は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具体的な商品説明の</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テキスト情報を先に見る。</a:t>
            </a:r>
            <a:endParaRPr lang="en-US" altLang="ja-JP" sz="2800" dirty="0">
              <a:solidFill>
                <a:schemeClr val="tx1">
                  <a:lumMod val="85000"/>
                  <a:lumOff val="15000"/>
                </a:schemeClr>
              </a:solidFill>
            </a:endParaRPr>
          </a:p>
        </p:txBody>
      </p:sp>
      <p:sp>
        <p:nvSpPr>
          <p:cNvPr id="17" name="テキスト ボックス 16">
            <a:extLst>
              <a:ext uri="{FF2B5EF4-FFF2-40B4-BE49-F238E27FC236}">
                <a16:creationId xmlns:a16="http://schemas.microsoft.com/office/drawing/2014/main" xmlns="" id="{69096D7A-973E-4369-86EF-90CBCA2B6BED}"/>
              </a:ext>
            </a:extLst>
          </p:cNvPr>
          <p:cNvSpPr txBox="1"/>
          <p:nvPr/>
        </p:nvSpPr>
        <p:spPr>
          <a:xfrm>
            <a:off x="35278" y="53218"/>
            <a:ext cx="7388561" cy="830997"/>
          </a:xfrm>
          <a:prstGeom prst="rect">
            <a:avLst/>
          </a:prstGeom>
          <a:noFill/>
        </p:spPr>
        <p:txBody>
          <a:bodyPr wrap="none" rtlCol="0">
            <a:spAutoFit/>
          </a:bodyPr>
          <a:lstStyle/>
          <a:p>
            <a:r>
              <a:rPr lang="ja-JP" altLang="en-US" sz="4800" dirty="0"/>
              <a:t>仮説①：注意</a:t>
            </a:r>
            <a:r>
              <a:rPr lang="en-US" altLang="ja-JP" sz="4800" dirty="0"/>
              <a:t>(</a:t>
            </a:r>
            <a:r>
              <a:rPr lang="ja-JP" altLang="en-US" sz="4800" dirty="0"/>
              <a:t>テキスト情報</a:t>
            </a:r>
            <a:r>
              <a:rPr lang="en-US" altLang="ja-JP" sz="4800" dirty="0"/>
              <a:t>)</a:t>
            </a:r>
            <a:endParaRPr lang="ja-JP" altLang="en-US" sz="4800" dirty="0"/>
          </a:p>
        </p:txBody>
      </p:sp>
      <p:sp>
        <p:nvSpPr>
          <p:cNvPr id="22" name="テキスト ボックス 21">
            <a:extLst>
              <a:ext uri="{FF2B5EF4-FFF2-40B4-BE49-F238E27FC236}">
                <a16:creationId xmlns:a16="http://schemas.microsoft.com/office/drawing/2014/main" xmlns="" id="{695BDBC6-8CAD-4254-85ED-64162C8DA753}"/>
              </a:ext>
            </a:extLst>
          </p:cNvPr>
          <p:cNvSpPr txBox="1"/>
          <p:nvPr/>
        </p:nvSpPr>
        <p:spPr>
          <a:xfrm>
            <a:off x="91976" y="856728"/>
            <a:ext cx="8064896" cy="523220"/>
          </a:xfrm>
          <a:prstGeom prst="rect">
            <a:avLst/>
          </a:prstGeom>
          <a:noFill/>
        </p:spPr>
        <p:txBody>
          <a:bodyPr wrap="square" rtlCol="0">
            <a:spAutoFit/>
          </a:bodyPr>
          <a:lstStyle/>
          <a:p>
            <a:r>
              <a:rPr lang="ja-JP" altLang="en-US" sz="2800" dirty="0">
                <a:solidFill>
                  <a:schemeClr val="tx1">
                    <a:lumMod val="85000"/>
                    <a:lumOff val="15000"/>
                  </a:schemeClr>
                </a:solidFill>
              </a:rPr>
              <a:t>擬音テキストと説明的テキストを比較したとき、</a:t>
            </a:r>
            <a:endParaRPr lang="en-US" altLang="ja-JP" sz="2800" dirty="0">
              <a:solidFill>
                <a:schemeClr val="tx1">
                  <a:lumMod val="85000"/>
                  <a:lumOff val="15000"/>
                </a:schemeClr>
              </a:solidFill>
            </a:endParaRPr>
          </a:p>
        </p:txBody>
      </p:sp>
    </p:spTree>
    <p:extLst>
      <p:ext uri="{BB962C8B-B14F-4D97-AF65-F5344CB8AC3E}">
        <p14:creationId xmlns:p14="http://schemas.microsoft.com/office/powerpoint/2010/main" val="16124861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3">
            <a:extLst>
              <a:ext uri="{FF2B5EF4-FFF2-40B4-BE49-F238E27FC236}">
                <a16:creationId xmlns:a16="http://schemas.microsoft.com/office/drawing/2014/main" xmlns="" id="{BDCEC23E-B73A-4193-9C18-BDF55F922B4A}"/>
              </a:ext>
            </a:extLst>
          </p:cNvPr>
          <p:cNvSpPr/>
          <p:nvPr/>
        </p:nvSpPr>
        <p:spPr>
          <a:xfrm>
            <a:off x="173073" y="3910378"/>
            <a:ext cx="8603313" cy="2736000"/>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pic>
        <p:nvPicPr>
          <p:cNvPr id="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14" name="角丸四角形 13"/>
          <p:cNvSpPr/>
          <p:nvPr/>
        </p:nvSpPr>
        <p:spPr>
          <a:xfrm>
            <a:off x="179289" y="980729"/>
            <a:ext cx="8603313" cy="2736303"/>
          </a:xfrm>
          <a:prstGeom prst="roundRect">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sp>
        <p:nvSpPr>
          <p:cNvPr id="2" name="スライド番号プレースホルダー 1">
            <a:extLst>
              <a:ext uri="{FF2B5EF4-FFF2-40B4-BE49-F238E27FC236}">
                <a16:creationId xmlns:a16="http://schemas.microsoft.com/office/drawing/2014/main" xmlns="" id="{047F3174-BF70-46CB-B49E-5F82234861C8}"/>
              </a:ext>
            </a:extLst>
          </p:cNvPr>
          <p:cNvSpPr>
            <a:spLocks noGrp="1"/>
          </p:cNvSpPr>
          <p:nvPr>
            <p:ph type="sldNum" sz="quarter" idx="12"/>
          </p:nvPr>
        </p:nvSpPr>
        <p:spPr/>
        <p:txBody>
          <a:bodyPr/>
          <a:lstStyle/>
          <a:p>
            <a:fld id="{23DE9F7B-45CB-4F71-8B93-DBA7E176780B}" type="slidenum">
              <a:rPr lang="ja-JP" altLang="en-US" smtClean="0"/>
              <a:pPr/>
              <a:t>28</a:t>
            </a:fld>
            <a:endParaRPr lang="ja-JP" altLang="en-US"/>
          </a:p>
        </p:txBody>
      </p:sp>
      <p:sp>
        <p:nvSpPr>
          <p:cNvPr id="18" name="テキスト ボックス 17">
            <a:extLst>
              <a:ext uri="{FF2B5EF4-FFF2-40B4-BE49-F238E27FC236}">
                <a16:creationId xmlns:a16="http://schemas.microsoft.com/office/drawing/2014/main" xmlns="" id="{0E57EB8D-B67B-4351-81F3-FBC3064D4C2A}"/>
              </a:ext>
            </a:extLst>
          </p:cNvPr>
          <p:cNvSpPr txBox="1"/>
          <p:nvPr/>
        </p:nvSpPr>
        <p:spPr>
          <a:xfrm>
            <a:off x="703959" y="1205482"/>
            <a:ext cx="1535998"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2-a</a:t>
            </a:r>
            <a:endParaRPr kumimoji="1" lang="ja-JP" altLang="en-US" sz="3200" dirty="0">
              <a:solidFill>
                <a:schemeClr val="tx1">
                  <a:lumMod val="85000"/>
                  <a:lumOff val="15000"/>
                </a:schemeClr>
              </a:solidFill>
            </a:endParaRPr>
          </a:p>
        </p:txBody>
      </p:sp>
      <p:sp>
        <p:nvSpPr>
          <p:cNvPr id="23" name="テキスト ボックス 22">
            <a:extLst>
              <a:ext uri="{FF2B5EF4-FFF2-40B4-BE49-F238E27FC236}">
                <a16:creationId xmlns:a16="http://schemas.microsoft.com/office/drawing/2014/main" xmlns="" id="{71CA3CF2-DAE0-4442-9B29-25EBC9EAB4A3}"/>
              </a:ext>
            </a:extLst>
          </p:cNvPr>
          <p:cNvSpPr txBox="1"/>
          <p:nvPr/>
        </p:nvSpPr>
        <p:spPr>
          <a:xfrm>
            <a:off x="545514" y="4796977"/>
            <a:ext cx="8058933" cy="1384995"/>
          </a:xfrm>
          <a:prstGeom prst="rect">
            <a:avLst/>
          </a:prstGeom>
          <a:noFill/>
        </p:spPr>
        <p:txBody>
          <a:bodyPr wrap="square" rtlCol="0">
            <a:spAutoFit/>
          </a:bodyPr>
          <a:lstStyle/>
          <a:p>
            <a:r>
              <a:rPr lang="ja-JP" altLang="en-US" sz="2800" dirty="0">
                <a:solidFill>
                  <a:schemeClr val="tx1">
                    <a:lumMod val="85000"/>
                    <a:lumOff val="15000"/>
                  </a:schemeClr>
                </a:solidFill>
              </a:rPr>
              <a:t>消費者感情の要素のうち、ネガティブな要素は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実際の商品のイラストや写真への</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注視時間に正の影響を与える。</a:t>
            </a:r>
            <a:endParaRPr lang="en-US" altLang="ja-JP" sz="2800" dirty="0">
              <a:solidFill>
                <a:schemeClr val="tx1">
                  <a:lumMod val="85000"/>
                  <a:lumOff val="15000"/>
                </a:schemeClr>
              </a:solidFill>
            </a:endParaRPr>
          </a:p>
        </p:txBody>
      </p:sp>
      <p:sp>
        <p:nvSpPr>
          <p:cNvPr id="24" name="テキスト ボックス 23">
            <a:extLst>
              <a:ext uri="{FF2B5EF4-FFF2-40B4-BE49-F238E27FC236}">
                <a16:creationId xmlns:a16="http://schemas.microsoft.com/office/drawing/2014/main" xmlns="" id="{69065534-D674-469B-B80C-4355269CF455}"/>
              </a:ext>
            </a:extLst>
          </p:cNvPr>
          <p:cNvSpPr txBox="1"/>
          <p:nvPr/>
        </p:nvSpPr>
        <p:spPr>
          <a:xfrm>
            <a:off x="703959" y="4212202"/>
            <a:ext cx="1555234"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2-b</a:t>
            </a:r>
          </a:p>
        </p:txBody>
      </p:sp>
      <p:sp>
        <p:nvSpPr>
          <p:cNvPr id="25" name="テキスト ボックス 24">
            <a:extLst>
              <a:ext uri="{FF2B5EF4-FFF2-40B4-BE49-F238E27FC236}">
                <a16:creationId xmlns:a16="http://schemas.microsoft.com/office/drawing/2014/main" xmlns="" id="{308F69DF-AC9B-4660-B271-337987B146F1}"/>
              </a:ext>
            </a:extLst>
          </p:cNvPr>
          <p:cNvSpPr txBox="1"/>
          <p:nvPr/>
        </p:nvSpPr>
        <p:spPr>
          <a:xfrm>
            <a:off x="539551" y="1726360"/>
            <a:ext cx="8064896" cy="1384995"/>
          </a:xfrm>
          <a:prstGeom prst="rect">
            <a:avLst/>
          </a:prstGeom>
          <a:noFill/>
        </p:spPr>
        <p:txBody>
          <a:bodyPr wrap="square" rtlCol="0">
            <a:spAutoFit/>
          </a:bodyPr>
          <a:lstStyle/>
          <a:p>
            <a:r>
              <a:rPr lang="ja-JP" altLang="en-US" sz="2800" dirty="0">
                <a:solidFill>
                  <a:schemeClr val="tx1">
                    <a:lumMod val="85000"/>
                    <a:lumOff val="15000"/>
                  </a:schemeClr>
                </a:solidFill>
              </a:rPr>
              <a:t>消費者感情の要素のうち、ポジティブな要素は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使用場面をイメージさせるような</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イラストや写真への注視時間に正の影響を与える。</a:t>
            </a:r>
            <a:endParaRPr lang="en-US" altLang="ja-JP" sz="2800" dirty="0">
              <a:solidFill>
                <a:schemeClr val="tx1">
                  <a:lumMod val="85000"/>
                  <a:lumOff val="15000"/>
                </a:schemeClr>
              </a:solidFill>
            </a:endParaRPr>
          </a:p>
        </p:txBody>
      </p:sp>
      <p:sp>
        <p:nvSpPr>
          <p:cNvPr id="26" name="テキスト ボックス 25">
            <a:extLst>
              <a:ext uri="{FF2B5EF4-FFF2-40B4-BE49-F238E27FC236}">
                <a16:creationId xmlns:a16="http://schemas.microsoft.com/office/drawing/2014/main" xmlns="" id="{095B13F8-51C5-4BA5-A252-942396EA4B83}"/>
              </a:ext>
            </a:extLst>
          </p:cNvPr>
          <p:cNvSpPr txBox="1"/>
          <p:nvPr/>
        </p:nvSpPr>
        <p:spPr>
          <a:xfrm>
            <a:off x="35278" y="53218"/>
            <a:ext cx="7135287" cy="830997"/>
          </a:xfrm>
          <a:prstGeom prst="rect">
            <a:avLst/>
          </a:prstGeom>
          <a:noFill/>
        </p:spPr>
        <p:txBody>
          <a:bodyPr wrap="none" rtlCol="0">
            <a:spAutoFit/>
          </a:bodyPr>
          <a:lstStyle/>
          <a:p>
            <a:r>
              <a:rPr lang="ja-JP" altLang="en-US" sz="4800" dirty="0"/>
              <a:t>仮説②：注視時間</a:t>
            </a:r>
            <a:r>
              <a:rPr lang="en-US" altLang="ja-JP" sz="4800" dirty="0"/>
              <a:t>(</a:t>
            </a:r>
            <a:r>
              <a:rPr lang="ja-JP" altLang="en-US" sz="4800" dirty="0"/>
              <a:t>イラスト</a:t>
            </a:r>
            <a:r>
              <a:rPr lang="en-US" altLang="ja-JP" sz="4800" dirty="0"/>
              <a:t>)</a:t>
            </a:r>
          </a:p>
        </p:txBody>
      </p:sp>
    </p:spTree>
    <p:extLst>
      <p:ext uri="{BB962C8B-B14F-4D97-AF65-F5344CB8AC3E}">
        <p14:creationId xmlns:p14="http://schemas.microsoft.com/office/powerpoint/2010/main" val="4050388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角丸四角形 13">
            <a:extLst>
              <a:ext uri="{FF2B5EF4-FFF2-40B4-BE49-F238E27FC236}">
                <a16:creationId xmlns:a16="http://schemas.microsoft.com/office/drawing/2014/main" xmlns="" id="{BDCEC23E-B73A-4193-9C18-BDF55F922B4A}"/>
              </a:ext>
            </a:extLst>
          </p:cNvPr>
          <p:cNvSpPr/>
          <p:nvPr/>
        </p:nvSpPr>
        <p:spPr>
          <a:xfrm>
            <a:off x="173073" y="3910378"/>
            <a:ext cx="8603313" cy="2736000"/>
          </a:xfrm>
          <a:prstGeom prst="roundRect">
            <a:avLst/>
          </a:prstGeom>
          <a:solidFill>
            <a:srgbClr val="C6D9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pic>
        <p:nvPicPr>
          <p:cNvPr id="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日付プレースホルダー 2"/>
          <p:cNvSpPr>
            <a:spLocks noGrp="1"/>
          </p:cNvSpPr>
          <p:nvPr>
            <p:ph type="dt" sz="half" idx="10"/>
          </p:nvPr>
        </p:nvSpPr>
        <p:spPr/>
        <p:txBody>
          <a:bodyPr/>
          <a:lstStyle/>
          <a:p>
            <a:r>
              <a:rPr kumimoji="1" lang="en-US" altLang="ja-JP"/>
              <a:t>2017/12/11</a:t>
            </a:r>
            <a:endParaRPr kumimoji="1" lang="ja-JP" altLang="en-US"/>
          </a:p>
        </p:txBody>
      </p:sp>
      <p:sp>
        <p:nvSpPr>
          <p:cNvPr id="14" name="角丸四角形 13"/>
          <p:cNvSpPr/>
          <p:nvPr/>
        </p:nvSpPr>
        <p:spPr>
          <a:xfrm>
            <a:off x="179289" y="980729"/>
            <a:ext cx="8603313" cy="2736303"/>
          </a:xfrm>
          <a:prstGeom prst="roundRect">
            <a:avLst/>
          </a:prstGeom>
          <a:solidFill>
            <a:srgbClr val="D996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bg2">
                  <a:lumMod val="25000"/>
                </a:schemeClr>
              </a:solidFill>
            </a:endParaRPr>
          </a:p>
        </p:txBody>
      </p:sp>
      <p:sp>
        <p:nvSpPr>
          <p:cNvPr id="2" name="スライド番号プレースホルダー 1">
            <a:extLst>
              <a:ext uri="{FF2B5EF4-FFF2-40B4-BE49-F238E27FC236}">
                <a16:creationId xmlns:a16="http://schemas.microsoft.com/office/drawing/2014/main" xmlns="" id="{047F3174-BF70-46CB-B49E-5F82234861C8}"/>
              </a:ext>
            </a:extLst>
          </p:cNvPr>
          <p:cNvSpPr>
            <a:spLocks noGrp="1"/>
          </p:cNvSpPr>
          <p:nvPr>
            <p:ph type="sldNum" sz="quarter" idx="12"/>
          </p:nvPr>
        </p:nvSpPr>
        <p:spPr/>
        <p:txBody>
          <a:bodyPr/>
          <a:lstStyle/>
          <a:p>
            <a:fld id="{23DE9F7B-45CB-4F71-8B93-DBA7E176780B}" type="slidenum">
              <a:rPr lang="ja-JP" altLang="en-US" smtClean="0"/>
              <a:pPr/>
              <a:t>29</a:t>
            </a:fld>
            <a:endParaRPr lang="ja-JP" altLang="en-US"/>
          </a:p>
        </p:txBody>
      </p:sp>
      <p:sp>
        <p:nvSpPr>
          <p:cNvPr id="18" name="テキスト ボックス 17">
            <a:extLst>
              <a:ext uri="{FF2B5EF4-FFF2-40B4-BE49-F238E27FC236}">
                <a16:creationId xmlns:a16="http://schemas.microsoft.com/office/drawing/2014/main" xmlns="" id="{0E57EB8D-B67B-4351-81F3-FBC3064D4C2A}"/>
              </a:ext>
            </a:extLst>
          </p:cNvPr>
          <p:cNvSpPr txBox="1"/>
          <p:nvPr/>
        </p:nvSpPr>
        <p:spPr>
          <a:xfrm>
            <a:off x="703959" y="1205482"/>
            <a:ext cx="1569660"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2-</a:t>
            </a:r>
            <a:r>
              <a:rPr lang="ja-JP" altLang="en-US" sz="3200" dirty="0">
                <a:solidFill>
                  <a:schemeClr val="tx1">
                    <a:lumMod val="85000"/>
                    <a:lumOff val="15000"/>
                  </a:schemeClr>
                </a:solidFill>
              </a:rPr>
              <a:t>ｃ</a:t>
            </a:r>
            <a:endParaRPr kumimoji="1" lang="ja-JP" altLang="en-US" sz="3200" dirty="0">
              <a:solidFill>
                <a:schemeClr val="tx1">
                  <a:lumMod val="85000"/>
                  <a:lumOff val="15000"/>
                </a:schemeClr>
              </a:solidFill>
            </a:endParaRPr>
          </a:p>
        </p:txBody>
      </p:sp>
      <p:sp>
        <p:nvSpPr>
          <p:cNvPr id="23" name="テキスト ボックス 22">
            <a:extLst>
              <a:ext uri="{FF2B5EF4-FFF2-40B4-BE49-F238E27FC236}">
                <a16:creationId xmlns:a16="http://schemas.microsoft.com/office/drawing/2014/main" xmlns="" id="{71CA3CF2-DAE0-4442-9B29-25EBC9EAB4A3}"/>
              </a:ext>
            </a:extLst>
          </p:cNvPr>
          <p:cNvSpPr txBox="1"/>
          <p:nvPr/>
        </p:nvSpPr>
        <p:spPr>
          <a:xfrm>
            <a:off x="545514" y="4796977"/>
            <a:ext cx="8058933" cy="1815882"/>
          </a:xfrm>
          <a:prstGeom prst="rect">
            <a:avLst/>
          </a:prstGeom>
          <a:noFill/>
        </p:spPr>
        <p:txBody>
          <a:bodyPr wrap="square" rtlCol="0">
            <a:spAutoFit/>
          </a:bodyPr>
          <a:lstStyle/>
          <a:p>
            <a:r>
              <a:rPr lang="ja-JP" altLang="en-US" sz="2800" dirty="0">
                <a:solidFill>
                  <a:schemeClr val="tx1">
                    <a:lumMod val="85000"/>
                    <a:lumOff val="15000"/>
                  </a:schemeClr>
                </a:solidFill>
              </a:rPr>
              <a:t>消費者感情の要素のうち、ネガティブ要素は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具体的な商品説明の</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テキスト情報への注視時間に正の影響を与える。</a:t>
            </a:r>
            <a:endParaRPr lang="en-US" altLang="ja-JP" sz="2800" dirty="0">
              <a:solidFill>
                <a:schemeClr val="tx1">
                  <a:lumMod val="85000"/>
                  <a:lumOff val="15000"/>
                </a:schemeClr>
              </a:solidFill>
            </a:endParaRPr>
          </a:p>
          <a:p>
            <a:endParaRPr lang="en-US" altLang="ja-JP" sz="2800" dirty="0">
              <a:solidFill>
                <a:schemeClr val="tx1">
                  <a:lumMod val="85000"/>
                  <a:lumOff val="15000"/>
                </a:schemeClr>
              </a:solidFill>
            </a:endParaRPr>
          </a:p>
        </p:txBody>
      </p:sp>
      <p:sp>
        <p:nvSpPr>
          <p:cNvPr id="24" name="テキスト ボックス 23">
            <a:extLst>
              <a:ext uri="{FF2B5EF4-FFF2-40B4-BE49-F238E27FC236}">
                <a16:creationId xmlns:a16="http://schemas.microsoft.com/office/drawing/2014/main" xmlns="" id="{69065534-D674-469B-B80C-4355269CF455}"/>
              </a:ext>
            </a:extLst>
          </p:cNvPr>
          <p:cNvSpPr txBox="1"/>
          <p:nvPr/>
        </p:nvSpPr>
        <p:spPr>
          <a:xfrm>
            <a:off x="703959" y="4212202"/>
            <a:ext cx="1585690" cy="584775"/>
          </a:xfrm>
          <a:prstGeom prst="rect">
            <a:avLst/>
          </a:prstGeom>
          <a:noFill/>
        </p:spPr>
        <p:txBody>
          <a:bodyPr wrap="none" rtlCol="0">
            <a:spAutoFit/>
          </a:bodyPr>
          <a:lstStyle/>
          <a:p>
            <a:r>
              <a:rPr lang="ja-JP" altLang="en-US" sz="3200" dirty="0">
                <a:solidFill>
                  <a:schemeClr val="tx1">
                    <a:lumMod val="85000"/>
                    <a:lumOff val="15000"/>
                  </a:schemeClr>
                </a:solidFill>
              </a:rPr>
              <a:t>仮説</a:t>
            </a:r>
            <a:r>
              <a:rPr lang="en-US" altLang="ja-JP" sz="3200" dirty="0">
                <a:solidFill>
                  <a:schemeClr val="tx1">
                    <a:lumMod val="85000"/>
                    <a:lumOff val="15000"/>
                  </a:schemeClr>
                </a:solidFill>
              </a:rPr>
              <a:t>2-</a:t>
            </a:r>
            <a:r>
              <a:rPr lang="ja-JP" altLang="en-US" sz="3200" dirty="0" err="1">
                <a:solidFill>
                  <a:schemeClr val="tx1">
                    <a:lumMod val="85000"/>
                    <a:lumOff val="15000"/>
                  </a:schemeClr>
                </a:solidFill>
              </a:rPr>
              <a:t>ｄ</a:t>
            </a:r>
            <a:endParaRPr lang="en-US" altLang="ja-JP" sz="3200" dirty="0">
              <a:solidFill>
                <a:schemeClr val="tx1">
                  <a:lumMod val="85000"/>
                  <a:lumOff val="15000"/>
                </a:schemeClr>
              </a:solidFill>
            </a:endParaRPr>
          </a:p>
        </p:txBody>
      </p:sp>
      <p:sp>
        <p:nvSpPr>
          <p:cNvPr id="25" name="テキスト ボックス 24">
            <a:extLst>
              <a:ext uri="{FF2B5EF4-FFF2-40B4-BE49-F238E27FC236}">
                <a16:creationId xmlns:a16="http://schemas.microsoft.com/office/drawing/2014/main" xmlns="" id="{308F69DF-AC9B-4660-B271-337987B146F1}"/>
              </a:ext>
            </a:extLst>
          </p:cNvPr>
          <p:cNvSpPr txBox="1"/>
          <p:nvPr/>
        </p:nvSpPr>
        <p:spPr>
          <a:xfrm>
            <a:off x="539551" y="1726360"/>
            <a:ext cx="8064896" cy="1815882"/>
          </a:xfrm>
          <a:prstGeom prst="rect">
            <a:avLst/>
          </a:prstGeom>
          <a:noFill/>
        </p:spPr>
        <p:txBody>
          <a:bodyPr wrap="square" rtlCol="0">
            <a:spAutoFit/>
          </a:bodyPr>
          <a:lstStyle/>
          <a:p>
            <a:r>
              <a:rPr lang="ja-JP" altLang="en-US" sz="2800" dirty="0">
                <a:solidFill>
                  <a:schemeClr val="tx1">
                    <a:lumMod val="85000"/>
                    <a:lumOff val="15000"/>
                  </a:schemeClr>
                </a:solidFill>
              </a:rPr>
              <a:t>消費者感情の要素のうち、ポジティブ要素は</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イメージや音を伝えるような</a:t>
            </a:r>
            <a:endParaRPr lang="en-US" altLang="ja-JP" sz="2800" dirty="0">
              <a:solidFill>
                <a:schemeClr val="tx1">
                  <a:lumMod val="85000"/>
                  <a:lumOff val="15000"/>
                </a:schemeClr>
              </a:solidFill>
            </a:endParaRPr>
          </a:p>
          <a:p>
            <a:r>
              <a:rPr lang="ja-JP" altLang="en-US" sz="2800" dirty="0">
                <a:solidFill>
                  <a:schemeClr val="tx1">
                    <a:lumMod val="85000"/>
                    <a:lumOff val="15000"/>
                  </a:schemeClr>
                </a:solidFill>
              </a:rPr>
              <a:t>テキスト情報への注視時間に正の影響を与える。</a:t>
            </a:r>
            <a:endParaRPr lang="en-US" altLang="ja-JP" sz="2800" dirty="0">
              <a:solidFill>
                <a:schemeClr val="tx1">
                  <a:lumMod val="85000"/>
                  <a:lumOff val="15000"/>
                </a:schemeClr>
              </a:solidFill>
            </a:endParaRPr>
          </a:p>
          <a:p>
            <a:endParaRPr lang="en-US" altLang="ja-JP" sz="2800" dirty="0">
              <a:solidFill>
                <a:schemeClr val="tx1">
                  <a:lumMod val="85000"/>
                  <a:lumOff val="15000"/>
                </a:schemeClr>
              </a:solidFill>
            </a:endParaRPr>
          </a:p>
        </p:txBody>
      </p:sp>
      <p:sp>
        <p:nvSpPr>
          <p:cNvPr id="13" name="テキスト ボックス 12">
            <a:extLst>
              <a:ext uri="{FF2B5EF4-FFF2-40B4-BE49-F238E27FC236}">
                <a16:creationId xmlns:a16="http://schemas.microsoft.com/office/drawing/2014/main" xmlns="" id="{CA17C0AE-5A4B-4093-9E4F-3ED44053399F}"/>
              </a:ext>
            </a:extLst>
          </p:cNvPr>
          <p:cNvSpPr txBox="1"/>
          <p:nvPr/>
        </p:nvSpPr>
        <p:spPr>
          <a:xfrm>
            <a:off x="35278" y="53218"/>
            <a:ext cx="8497839" cy="830997"/>
          </a:xfrm>
          <a:prstGeom prst="rect">
            <a:avLst/>
          </a:prstGeom>
          <a:noFill/>
        </p:spPr>
        <p:txBody>
          <a:bodyPr wrap="none" rtlCol="0">
            <a:spAutoFit/>
          </a:bodyPr>
          <a:lstStyle/>
          <a:p>
            <a:r>
              <a:rPr lang="ja-JP" altLang="en-US" sz="4800" dirty="0"/>
              <a:t>仮説②：注視時間</a:t>
            </a:r>
            <a:r>
              <a:rPr lang="en-US" altLang="ja-JP" sz="4800" dirty="0"/>
              <a:t>(</a:t>
            </a:r>
            <a:r>
              <a:rPr lang="ja-JP" altLang="en-US" sz="4800" dirty="0"/>
              <a:t>テキスト情報</a:t>
            </a:r>
            <a:r>
              <a:rPr lang="en-US" altLang="ja-JP" sz="4800" dirty="0"/>
              <a:t>)</a:t>
            </a:r>
            <a:endParaRPr lang="ja-JP" altLang="en-US" sz="4800" dirty="0"/>
          </a:p>
        </p:txBody>
      </p:sp>
    </p:spTree>
    <p:extLst>
      <p:ext uri="{BB962C8B-B14F-4D97-AF65-F5344CB8AC3E}">
        <p14:creationId xmlns:p14="http://schemas.microsoft.com/office/powerpoint/2010/main" val="12889934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rotWithShape="1">
          <a:blip r:embed="rId2" cstate="print">
            <a:duotone>
              <a:schemeClr val="accent2">
                <a:shade val="45000"/>
                <a:satMod val="135000"/>
              </a:schemeClr>
              <a:prstClr val="white"/>
            </a:duotone>
            <a:extLst>
              <a:ext uri="{28A0092B-C50C-407E-A947-70E740481C1C}">
                <a14:useLocalDpi xmlns:a14="http://schemas.microsoft.com/office/drawing/2010/main" val="0"/>
              </a:ext>
            </a:extLst>
          </a:blip>
          <a:srcRect l="16736" t="10498" r="14339" b="15154"/>
          <a:stretch/>
        </p:blipFill>
        <p:spPr>
          <a:xfrm>
            <a:off x="727307" y="1126483"/>
            <a:ext cx="4726847" cy="5098876"/>
          </a:xfrm>
          <a:prstGeom prst="wedgeRoundRectCallout">
            <a:avLst>
              <a:gd name="adj1" fmla="val 43090"/>
              <a:gd name="adj2" fmla="val 53280"/>
              <a:gd name="adj3" fmla="val 16667"/>
            </a:avLst>
          </a:prstGeom>
        </p:spPr>
      </p:pic>
      <p:sp>
        <p:nvSpPr>
          <p:cNvPr id="11" name="角丸四角形吹き出し 10"/>
          <p:cNvSpPr/>
          <p:nvPr/>
        </p:nvSpPr>
        <p:spPr>
          <a:xfrm>
            <a:off x="1020889" y="980729"/>
            <a:ext cx="4726847" cy="5098875"/>
          </a:xfrm>
          <a:prstGeom prst="wedgeRoundRectCallout">
            <a:avLst>
              <a:gd name="adj1" fmla="val 45895"/>
              <a:gd name="adj2" fmla="val 53934"/>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テキスト ボックス 4"/>
          <p:cNvSpPr txBox="1"/>
          <p:nvPr/>
        </p:nvSpPr>
        <p:spPr>
          <a:xfrm>
            <a:off x="35278" y="53218"/>
            <a:ext cx="1415772" cy="830997"/>
          </a:xfrm>
          <a:prstGeom prst="rect">
            <a:avLst/>
          </a:prstGeom>
          <a:noFill/>
        </p:spPr>
        <p:txBody>
          <a:bodyPr wrap="none" rtlCol="0">
            <a:spAutoFit/>
          </a:bodyPr>
          <a:lstStyle/>
          <a:p>
            <a:r>
              <a:rPr lang="ja-JP" altLang="en-US" sz="4800" dirty="0"/>
              <a:t>目次</a:t>
            </a:r>
            <a:endParaRPr kumimoji="1" lang="ja-JP" altLang="en-US" sz="4800" dirty="0"/>
          </a:p>
        </p:txBody>
      </p:sp>
      <p:sp>
        <p:nvSpPr>
          <p:cNvPr id="6" name="テキスト ボックス 5"/>
          <p:cNvSpPr txBox="1"/>
          <p:nvPr/>
        </p:nvSpPr>
        <p:spPr>
          <a:xfrm>
            <a:off x="1473882" y="1072654"/>
            <a:ext cx="1826141" cy="5016758"/>
          </a:xfrm>
          <a:prstGeom prst="rect">
            <a:avLst/>
          </a:prstGeom>
          <a:noFill/>
        </p:spPr>
        <p:txBody>
          <a:bodyPr wrap="none" rtlCol="0">
            <a:spAutoFit/>
          </a:bodyPr>
          <a:lstStyle/>
          <a:p>
            <a:r>
              <a:rPr lang="ja-JP" altLang="en-US" sz="3200" dirty="0"/>
              <a:t>はじめに</a:t>
            </a:r>
            <a:endParaRPr kumimoji="1" lang="en-US" altLang="ja-JP" sz="3200" dirty="0"/>
          </a:p>
          <a:p>
            <a:r>
              <a:rPr lang="ja-JP" altLang="en-US" sz="3200" dirty="0"/>
              <a:t>現状分析</a:t>
            </a:r>
            <a:endParaRPr lang="en-US" altLang="ja-JP" sz="3200" dirty="0"/>
          </a:p>
          <a:p>
            <a:r>
              <a:rPr kumimoji="1" lang="ja-JP" altLang="en-US" sz="3200" dirty="0"/>
              <a:t>問題意識</a:t>
            </a:r>
            <a:endParaRPr kumimoji="1" lang="en-US" altLang="ja-JP" sz="3200" dirty="0"/>
          </a:p>
          <a:p>
            <a:r>
              <a:rPr lang="ja-JP" altLang="en-US" sz="3200" dirty="0"/>
              <a:t>先行研究</a:t>
            </a:r>
            <a:endParaRPr kumimoji="1" lang="en-US" altLang="ja-JP" sz="3200" dirty="0"/>
          </a:p>
          <a:p>
            <a:r>
              <a:rPr lang="ja-JP" altLang="en-US" sz="3200" dirty="0"/>
              <a:t>研究目的</a:t>
            </a:r>
            <a:endParaRPr kumimoji="1" lang="en-US" altLang="ja-JP" sz="3200" dirty="0"/>
          </a:p>
          <a:p>
            <a:r>
              <a:rPr lang="ja-JP" altLang="en-US" sz="3200" dirty="0"/>
              <a:t>仮説導出</a:t>
            </a:r>
            <a:endParaRPr lang="en-US" altLang="ja-JP" sz="3200" dirty="0"/>
          </a:p>
          <a:p>
            <a:r>
              <a:rPr kumimoji="1" lang="ja-JP" altLang="en-US" sz="3200" dirty="0"/>
              <a:t>仮説</a:t>
            </a:r>
            <a:endParaRPr kumimoji="1" lang="en-US" altLang="ja-JP" sz="3200" dirty="0"/>
          </a:p>
          <a:p>
            <a:r>
              <a:rPr lang="ja-JP" altLang="en-US" sz="3200" dirty="0"/>
              <a:t>実験概要</a:t>
            </a:r>
            <a:endParaRPr kumimoji="1" lang="en-US" altLang="ja-JP" sz="3200" dirty="0"/>
          </a:p>
          <a:p>
            <a:r>
              <a:rPr lang="ja-JP" altLang="en-US" sz="3200" dirty="0"/>
              <a:t>検証</a:t>
            </a:r>
            <a:endParaRPr lang="en-US" altLang="ja-JP" sz="3200" dirty="0"/>
          </a:p>
          <a:p>
            <a:r>
              <a:rPr lang="ja-JP" altLang="en-US" sz="3200" dirty="0"/>
              <a:t>分析結果</a:t>
            </a:r>
            <a:endParaRPr lang="en-US" altLang="ja-JP" sz="3600" dirty="0"/>
          </a:p>
        </p:txBody>
      </p:sp>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pic>
        <p:nvPicPr>
          <p:cNvPr id="8" name="図 7"/>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9945" b="89994" l="4608" r="89976">
                        <a14:backgroundMark x1="36217" y1="44754" x2="36217" y2="44754"/>
                        <a14:backgroundMark x1="39127" y1="48939" x2="39127" y2="48939"/>
                        <a14:backgroundMark x1="46807" y1="45967" x2="46807" y2="45967"/>
                        <a14:backgroundMark x1="25061" y1="44209" x2="25061" y2="44209"/>
                        <a14:backgroundMark x1="30639" y1="39782" x2="31447" y2="39782"/>
                        <a14:backgroundMark x1="36459" y1="40206" x2="36459" y2="40206"/>
                        <a14:backgroundMark x1="42037" y1="41419" x2="42037" y2="41419"/>
                        <a14:backgroundMark x1="48666" y1="54700" x2="48666" y2="54700"/>
                        <a14:backgroundMark x1="18189" y1="52517" x2="18189" y2="52517"/>
                        <a14:backgroundMark x1="13905" y1="57126" x2="13905" y2="57126"/>
                        <a14:backgroundMark x1="16815" y1="46149" x2="16815" y2="46149"/>
                        <a14:backgroundMark x1="21584" y1="42389" x2="21584" y2="42389"/>
                        <a14:backgroundMark x1="27162" y1="40024" x2="27162" y2="40024"/>
                        <a14:backgroundMark x1="33791" y1="39418" x2="33791" y2="39418"/>
                        <a14:backgroundMark x1="47373" y1="66283" x2="47373" y2="66283"/>
                        <a14:backgroundMark x1="46322" y1="68284" x2="46322" y2="68284"/>
                        <a14:backgroundMark x1="39127" y1="68041" x2="39127" y2="68041"/>
                        <a14:backgroundMark x1="31124" y1="64706" x2="31124" y2="64706"/>
                        <a14:backgroundMark x1="25303" y1="62280" x2="25303" y2="62280"/>
                        <a14:backgroundMark x1="22150" y1="60703" x2="22150" y2="60703"/>
                        <a14:backgroundMark x1="20049" y1="59673" x2="20049" y2="59673"/>
                        <a14:backgroundMark x1="17866" y1="59673" x2="17866" y2="59673"/>
                        <a14:backgroundMark x1="14147" y1="58096" x2="14147" y2="58096"/>
                        <a14:backgroundMark x1="78416" y1="52153" x2="78416" y2="52153"/>
                        <a14:backgroundMark x1="78416" y1="52153" x2="78416" y2="52153"/>
                        <a14:backgroundMark x1="87389" y1="59491" x2="87389" y2="59491"/>
                        <a14:backgroundMark x1="83994" y1="69436" x2="83994" y2="69436"/>
                        <a14:backgroundMark x1="72272" y1="66283" x2="72272" y2="66283"/>
                        <a14:backgroundMark x1="69927" y1="76834" x2="69927" y2="77623"/>
                        <a14:backgroundMark x1="73080" y1="77987" x2="73080" y2="77987"/>
                        <a14:backgroundMark x1="76233" y1="75015" x2="76233" y2="75015"/>
                        <a14:backgroundMark x1="78901" y1="72044" x2="78901" y2="72044"/>
                        <a14:backgroundMark x1="56346" y1="72650" x2="56346" y2="72650"/>
                        <a14:backgroundMark x1="63298" y1="77441" x2="63298" y2="77441"/>
                        <a14:backgroundMark x1="64834" y1="76410" x2="64834" y2="76410"/>
                        <a14:backgroundMark x1="65643" y1="74651" x2="65643" y2="74651"/>
                        <a14:backgroundMark x1="67502" y1="71619" x2="67502" y2="71619"/>
                        <a14:backgroundMark x1="66451" y1="77198" x2="66451" y2="77198"/>
                        <a14:backgroundMark x1="70170" y1="67859" x2="70170" y2="67859"/>
                        <a14:backgroundMark x1="77365" y1="67253" x2="77365" y2="67253"/>
                        <a14:backgroundMark x1="68876" y1="57126" x2="68876" y2="57126"/>
                        <a14:backgroundMark x1="79224" y1="56095" x2="79224" y2="56095"/>
                        <a14:backgroundMark x1="64834" y1="53911" x2="64592" y2="52759"/>
                        <a14:backgroundMark x1="64592" y1="50940" x2="64592" y2="50940"/>
                        <a14:backgroundMark x1="62167" y1="49181" x2="62167" y2="49181"/>
                        <a14:backgroundMark x1="55861" y1="49181" x2="55861" y2="49181"/>
                        <a14:backgroundMark x1="55861" y1="54518" x2="55861" y2="54518"/>
                        <a14:backgroundMark x1="54810" y1="57732" x2="54810" y2="57732"/>
                        <a14:backgroundMark x1="65400" y1="45785" x2="65400" y2="45785"/>
                        <a14:backgroundMark x1="72029" y1="48575" x2="72029" y2="48575"/>
                        <a14:backgroundMark x1="78658" y1="48939" x2="78658" y2="48939"/>
                        <a14:backgroundMark x1="86904" y1="51546" x2="86904" y2="51546"/>
                        <a14:backgroundMark x1="86338" y1="56701" x2="86338" y2="56701"/>
                        <a14:backgroundMark x1="79224" y1="64099" x2="79224" y2="64099"/>
                        <a14:backgroundMark x1="85530" y1="65070" x2="85530" y2="65070"/>
                        <a14:backgroundMark x1="80275" y1="71255" x2="80275" y2="71255"/>
                        <a14:backgroundMark x1="55295" y1="64706" x2="55538" y2="64099"/>
                        <a14:backgroundMark x1="51576" y1="61067" x2="51576" y2="61067"/>
                        <a14:backgroundMark x1="65643" y1="65252" x2="65643" y2="65252"/>
                        <a14:backgroundMark x1="54244" y1="56337" x2="54244" y2="56337"/>
                        <a14:backgroundMark x1="61681" y1="56944" x2="61681" y2="56944"/>
                        <a14:backgroundMark x1="55538" y1="50576" x2="55538" y2="50576"/>
                        <a14:backgroundMark x1="62490" y1="47180" x2="62490" y2="47180"/>
                        <a14:backgroundMark x1="68553" y1="47180" x2="68553" y2="47180"/>
                        <a14:backgroundMark x1="75990" y1="50334" x2="75990" y2="50334"/>
                        <a14:backgroundMark x1="83428" y1="50576" x2="83428" y2="50576"/>
                        <a14:backgroundMark x1="87146" y1="55731" x2="87146" y2="55731"/>
                        <a14:backgroundMark x1="87955" y1="63675" x2="87955" y2="63675"/>
                        <a14:backgroundMark x1="88197" y1="64706" x2="88197" y2="64706"/>
                        <a14:backgroundMark x1="85044" y1="67435" x2="85044" y2="67435"/>
                        <a14:backgroundMark x1="15764" y1="50334" x2="15764" y2="50334"/>
                        <a14:backgroundMark x1="13662" y1="54336" x2="13662" y2="54336"/>
                        <a14:backgroundMark x1="32498" y1="54518" x2="32498" y2="54518"/>
                        <a14:backgroundMark x1="48181" y1="50576" x2="48181" y2="50576"/>
                        <a14:backgroundMark x1="50768" y1="65858" x2="50768" y2="65858"/>
                        <a14:backgroundMark x1="49717" y1="74227" x2="49717" y2="74227"/>
                        <a14:backgroundMark x1="55538" y1="81807" x2="55538" y2="81807"/>
                        <a14:backgroundMark x1="48181" y1="78411" x2="48181" y2="77805"/>
                        <a14:backgroundMark x1="43088" y1="75197" x2="43088" y2="75197"/>
                        <a14:backgroundMark x1="40744" y1="76410" x2="40744" y2="76410"/>
                        <a14:backgroundMark x1="38076" y1="70042" x2="38076" y2="70042"/>
                        <a14:backgroundMark x1="37025" y1="69861" x2="36217" y2="71862"/>
                        <a14:backgroundMark x1="37510" y1="75622" x2="37510" y2="75622"/>
                        <a14:backgroundMark x1="35408" y1="74651" x2="35408" y2="74651"/>
                        <a14:backgroundMark x1="35166" y1="66646" x2="35166" y2="66646"/>
                        <a14:backgroundMark x1="58771" y1="46938" x2="58771" y2="46938"/>
                        <a14:backgroundMark x1="85287" y1="51728" x2="85287" y2="51728"/>
                        <a14:backgroundMark x1="45756" y1="45361" x2="45756" y2="45361"/>
                        <a14:backgroundMark x1="44705" y1="42996" x2="44705" y2="42996"/>
                        <a14:backgroundMark x1="47373" y1="48150" x2="48181" y2="47968"/>
                        <a14:backgroundMark x1="46807" y1="55549" x2="46807" y2="55549"/>
                        <a14:backgroundMark x1="17138" y1="45361" x2="17138" y2="45361"/>
                        <a14:backgroundMark x1="24818" y1="40995" x2="25303" y2="39782"/>
                        <a14:backgroundMark x1="89006" y1="54700" x2="89006" y2="54700"/>
                        <a14:backgroundMark x1="14147" y1="53548" x2="14147" y2="53548"/>
                        <a14:backgroundMark x1="47615" y1="62462" x2="47615" y2="61916"/>
                        <a14:backgroundMark x1="47049" y1="65070" x2="47049" y2="65070"/>
                        <a14:backgroundMark x1="47858" y1="61067" x2="47858" y2="61067"/>
                        <a14:backgroundMark x1="50283" y1="57914" x2="50283" y2="57914"/>
                        <a14:backgroundMark x1="56669" y1="62705" x2="56669" y2="62705"/>
                        <a14:backgroundMark x1="61681" y1="61310" x2="61681" y2="61310"/>
                        <a14:backgroundMark x1="55861" y1="59127" x2="55861" y2="59127"/>
                        <a14:backgroundMark x1="52951" y1="60279" x2="52951" y2="60279"/>
                        <a14:backgroundMark x1="63783" y1="64463" x2="63783" y2="64463"/>
                        <a14:backgroundMark x1="74697" y1="67435" x2="74697" y2="67435"/>
                        <a14:backgroundMark x1="75990" y1="67859" x2="75990" y2="67859"/>
                        <a14:backgroundMark x1="84479" y1="71255" x2="84479" y2="71255"/>
                        <a14:backgroundMark x1="56103" y1="81201" x2="56103" y2="81201"/>
                        <a14:backgroundMark x1="61439" y1="79806" x2="61439" y2="79806"/>
                        <a14:backgroundMark x1="54487" y1="80412" x2="54487" y2="80412"/>
                        <a14:backgroundMark x1="59014" y1="79624" x2="59014" y2="79624"/>
                        <a14:backgroundMark x1="63298" y1="77623" x2="63298" y2="77623"/>
                        <a14:backgroundMark x1="57397" y1="80412" x2="57397" y2="80412"/>
                        <a14:backgroundMark x1="51576" y1="81383" x2="53193" y2="79988"/>
                        <a14:backgroundMark x1="48424" y1="81383" x2="48424" y2="80412"/>
                        <a14:backgroundMark x1="48424" y1="79988" x2="48424" y2="79988"/>
                        <a14:backgroundMark x1="49232" y1="77805" x2="49232" y2="77016"/>
                        <a14:backgroundMark x1="46322" y1="76410" x2="46322" y2="76410"/>
                        <a14:backgroundMark x1="44947" y1="75197" x2="44947" y2="75197"/>
                        <a14:backgroundMark x1="43331" y1="75197" x2="43331" y2="75197"/>
                        <a14:backgroundMark x1="39612" y1="76592" x2="39612" y2="76592"/>
                        <a14:backgroundMark x1="37025" y1="76834" x2="36702" y2="75804"/>
                        <a14:backgroundMark x1="37510" y1="72408" x2="38319" y2="71437"/>
                        <a14:backgroundMark x1="37025" y1="72832" x2="37025" y2="72832"/>
                        <a14:backgroundMark x1="37025" y1="70831" x2="37025" y2="70831"/>
                        <a14:backgroundMark x1="35974" y1="72650" x2="35974" y2="72650"/>
                        <a14:backgroundMark x1="29022" y1="64281" x2="29022" y2="63675"/>
                        <a14:backgroundMark x1="26112" y1="63675" x2="26112" y2="63675"/>
                        <a14:backgroundMark x1="33306" y1="65676" x2="33306" y2="65676"/>
                        <a14:backgroundMark x1="34357" y1="66040" x2="34357" y2="66040"/>
                        <a14:backgroundMark x1="36217" y1="66646" x2="36217" y2="66646"/>
                        <a14:backgroundMark x1="35408" y1="68648" x2="35408" y2="68648"/>
                        <a14:backgroundMark x1="25061" y1="64888" x2="25061" y2="64888"/>
                        <a14:backgroundMark x1="22635" y1="63069" x2="22635" y2="63069"/>
                        <a14:backgroundMark x1="16572" y1="60279" x2="16330" y2="59491"/>
                        <a14:backgroundMark x1="11560" y1="58096" x2="13420" y2="58096"/>
                        <a14:backgroundMark x1="14713" y1="59127" x2="14713" y2="59127"/>
                        <a14:backgroundMark x1="14470" y1="52941" x2="14470" y2="52941"/>
                        <a14:backgroundMark x1="14147" y1="51122" x2="14956" y2="51364"/>
                        <a14:backgroundMark x1="17623" y1="50758" x2="17623" y2="50758"/>
                        <a14:backgroundMark x1="19240" y1="50940" x2="19240" y2="50940"/>
                        <a14:backgroundMark x1="17381" y1="47787" x2="17381" y2="47787"/>
                        <a14:backgroundMark x1="19483" y1="47787" x2="19483" y2="47787"/>
                        <a14:backgroundMark x1="23201" y1="46938" x2="23201" y2="46938"/>
                      </a14:backgroundRemoval>
                    </a14:imgEffect>
                  </a14:imgLayer>
                </a14:imgProps>
              </a:ext>
              <a:ext uri="{28A0092B-C50C-407E-A947-70E740481C1C}">
                <a14:useLocalDpi xmlns:a14="http://schemas.microsoft.com/office/drawing/2010/main" val="0"/>
              </a:ext>
            </a:extLst>
          </a:blip>
          <a:srcRect r="57412" b="61550"/>
          <a:stretch/>
        </p:blipFill>
        <p:spPr>
          <a:xfrm flipH="1" flipV="1">
            <a:off x="1331640" y="-15393"/>
            <a:ext cx="952938" cy="1147150"/>
          </a:xfrm>
          <a:prstGeom prst="rect">
            <a:avLst/>
          </a:prstGeom>
        </p:spPr>
      </p:pic>
      <p:pic>
        <p:nvPicPr>
          <p:cNvPr id="13" name="図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41318" y="4910111"/>
            <a:ext cx="1628800" cy="1628800"/>
          </a:xfrm>
          <a:prstGeom prst="rect">
            <a:avLst/>
          </a:prstGeom>
        </p:spPr>
      </p:pic>
      <p:sp>
        <p:nvSpPr>
          <p:cNvPr id="17" name="スライド番号プレースホルダー 16">
            <a:extLst>
              <a:ext uri="{FF2B5EF4-FFF2-40B4-BE49-F238E27FC236}">
                <a16:creationId xmlns:a16="http://schemas.microsoft.com/office/drawing/2014/main" xmlns="" id="{89F413B8-BA71-4177-BAD0-7D5E278A7278}"/>
              </a:ext>
            </a:extLst>
          </p:cNvPr>
          <p:cNvSpPr>
            <a:spLocks noGrp="1"/>
          </p:cNvSpPr>
          <p:nvPr>
            <p:ph type="sldNum" sz="quarter" idx="12"/>
          </p:nvPr>
        </p:nvSpPr>
        <p:spPr/>
        <p:txBody>
          <a:bodyPr/>
          <a:lstStyle/>
          <a:p>
            <a:fld id="{23DE9F7B-45CB-4F71-8B93-DBA7E176780B}" type="slidenum">
              <a:rPr lang="ja-JP" altLang="en-US" smtClean="0"/>
              <a:pPr/>
              <a:t>3</a:t>
            </a:fld>
            <a:endParaRPr lang="ja-JP" altLang="en-US"/>
          </a:p>
        </p:txBody>
      </p:sp>
    </p:spTree>
    <p:extLst>
      <p:ext uri="{BB962C8B-B14F-4D97-AF65-F5344CB8AC3E}">
        <p14:creationId xmlns:p14="http://schemas.microsoft.com/office/powerpoint/2010/main" val="3585554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吹き出し 1"/>
          <p:cNvSpPr/>
          <p:nvPr/>
        </p:nvSpPr>
        <p:spPr>
          <a:xfrm>
            <a:off x="2856743" y="5682190"/>
            <a:ext cx="5971807" cy="1109135"/>
          </a:xfrm>
          <a:prstGeom prst="wedgeRoundRectCallout">
            <a:avLst>
              <a:gd name="adj1" fmla="val -33746"/>
              <a:gd name="adj2" fmla="val -76796"/>
              <a:gd name="adj3" fmla="val 16667"/>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a:extLst>
              <a:ext uri="{FF2B5EF4-FFF2-40B4-BE49-F238E27FC236}">
                <a16:creationId xmlns:a16="http://schemas.microsoft.com/office/drawing/2014/main" xmlns="" id="{8A006A05-A882-4C17-8B21-BBE7B806859C}"/>
              </a:ext>
            </a:extLst>
          </p:cNvPr>
          <p:cNvSpPr txBox="1"/>
          <p:nvPr/>
        </p:nvSpPr>
        <p:spPr>
          <a:xfrm>
            <a:off x="-41299" y="884215"/>
            <a:ext cx="9283311" cy="4893647"/>
          </a:xfrm>
          <a:prstGeom prst="rect">
            <a:avLst/>
          </a:prstGeom>
          <a:noFill/>
        </p:spPr>
        <p:txBody>
          <a:bodyPr wrap="none" rtlCol="0">
            <a:spAutoFit/>
          </a:bodyPr>
          <a:lstStyle/>
          <a:p>
            <a:r>
              <a:rPr kumimoji="1" lang="ja-JP" altLang="en-US" sz="2400" dirty="0"/>
              <a:t>■調査日：</a:t>
            </a:r>
            <a:r>
              <a:rPr kumimoji="1" lang="en-US" altLang="ja-JP" sz="2400" dirty="0"/>
              <a:t>2017</a:t>
            </a:r>
            <a:r>
              <a:rPr kumimoji="1" lang="ja-JP" altLang="en-US" sz="2400" dirty="0"/>
              <a:t>年</a:t>
            </a:r>
            <a:r>
              <a:rPr kumimoji="1" lang="en-US" altLang="ja-JP" sz="2400" dirty="0"/>
              <a:t>11</a:t>
            </a:r>
            <a:r>
              <a:rPr kumimoji="1" lang="ja-JP" altLang="en-US" sz="2400" dirty="0"/>
              <a:t>月</a:t>
            </a:r>
            <a:r>
              <a:rPr kumimoji="1" lang="en-US" altLang="ja-JP" sz="2400" dirty="0"/>
              <a:t>14</a:t>
            </a:r>
            <a:r>
              <a:rPr kumimoji="1" lang="ja-JP" altLang="en-US" sz="2400" dirty="0"/>
              <a:t>日（火）～</a:t>
            </a:r>
            <a:r>
              <a:rPr kumimoji="1" lang="en-US" altLang="ja-JP" sz="2400" dirty="0"/>
              <a:t>11</a:t>
            </a:r>
            <a:r>
              <a:rPr kumimoji="1" lang="ja-JP" altLang="en-US" sz="2400" dirty="0"/>
              <a:t>月</a:t>
            </a:r>
            <a:r>
              <a:rPr kumimoji="1" lang="en-US" altLang="ja-JP" sz="2400" dirty="0"/>
              <a:t>17</a:t>
            </a:r>
            <a:r>
              <a:rPr kumimoji="1" lang="ja-JP" altLang="en-US" sz="2400" dirty="0"/>
              <a:t>日（金）</a:t>
            </a:r>
            <a:endParaRPr kumimoji="1" lang="en-US" altLang="ja-JP" sz="2800" dirty="0"/>
          </a:p>
          <a:p>
            <a:r>
              <a:rPr lang="ja-JP" altLang="en-US" sz="2400" dirty="0"/>
              <a:t>■調査場所：東洋大学白山キャンパス</a:t>
            </a:r>
            <a:r>
              <a:rPr lang="en-US" altLang="ja-JP" sz="2400" dirty="0"/>
              <a:t>2</a:t>
            </a:r>
            <a:r>
              <a:rPr lang="ja-JP" altLang="en-US" sz="2400" dirty="0"/>
              <a:t>号館</a:t>
            </a:r>
            <a:r>
              <a:rPr lang="en-US" altLang="ja-JP" sz="2400" dirty="0"/>
              <a:t>12</a:t>
            </a:r>
            <a:r>
              <a:rPr lang="ja-JP" altLang="en-US" sz="2400" dirty="0"/>
              <a:t>階経営学部第</a:t>
            </a:r>
            <a:r>
              <a:rPr lang="en-US" altLang="ja-JP" sz="2400" dirty="0"/>
              <a:t>34</a:t>
            </a:r>
            <a:r>
              <a:rPr lang="ja-JP" altLang="en-US" sz="2400" dirty="0"/>
              <a:t>研究室</a:t>
            </a:r>
            <a:endParaRPr lang="en-US" altLang="ja-JP" sz="2400" dirty="0"/>
          </a:p>
          <a:p>
            <a:r>
              <a:rPr kumimoji="1" lang="ja-JP" altLang="en-US" sz="2400" dirty="0"/>
              <a:t>■調査対象</a:t>
            </a:r>
            <a:r>
              <a:rPr lang="ja-JP" altLang="en-US" sz="2400" dirty="0"/>
              <a:t>：</a:t>
            </a:r>
            <a:r>
              <a:rPr kumimoji="1" lang="ja-JP" altLang="en-US" sz="2400" dirty="0"/>
              <a:t>大学</a:t>
            </a:r>
            <a:r>
              <a:rPr kumimoji="1" lang="en-US" altLang="ja-JP" sz="2400" dirty="0"/>
              <a:t>1</a:t>
            </a:r>
            <a:r>
              <a:rPr kumimoji="1" lang="ja-JP" altLang="en-US" sz="2400" dirty="0"/>
              <a:t>年生～</a:t>
            </a:r>
            <a:r>
              <a:rPr kumimoji="1" lang="en-US" altLang="ja-JP" sz="2400" dirty="0"/>
              <a:t>4</a:t>
            </a:r>
            <a:r>
              <a:rPr kumimoji="1" lang="ja-JP" altLang="en-US" sz="2400" dirty="0"/>
              <a:t>年生の男女</a:t>
            </a:r>
            <a:r>
              <a:rPr kumimoji="1" lang="en-US" altLang="ja-JP" sz="2400" dirty="0"/>
              <a:t>87</a:t>
            </a:r>
            <a:r>
              <a:rPr kumimoji="1" lang="ja-JP" altLang="en-US" sz="2400" dirty="0"/>
              <a:t>名</a:t>
            </a:r>
            <a:endParaRPr kumimoji="1" lang="en-US" altLang="ja-JP" sz="2400" dirty="0"/>
          </a:p>
          <a:p>
            <a:r>
              <a:rPr lang="ja-JP" altLang="en-US" sz="2400" dirty="0"/>
              <a:t>■サンプル数：有効サンプル数</a:t>
            </a:r>
            <a:r>
              <a:rPr lang="en-US" altLang="ja-JP" sz="2400" dirty="0"/>
              <a:t>210(</a:t>
            </a:r>
            <a:r>
              <a:rPr lang="ja-JP" altLang="en-US" sz="2400" dirty="0"/>
              <a:t>無効サンプル</a:t>
            </a:r>
            <a:r>
              <a:rPr lang="en-US" altLang="ja-JP" sz="2400" dirty="0"/>
              <a:t>51)</a:t>
            </a:r>
            <a:endParaRPr kumimoji="1" lang="en-US" altLang="ja-JP" sz="2400" dirty="0"/>
          </a:p>
          <a:p>
            <a:r>
              <a:rPr lang="ja-JP" altLang="en-US" sz="2400" dirty="0"/>
              <a:t>■調査目的：感情が</a:t>
            </a:r>
            <a:r>
              <a:rPr lang="en-US" altLang="ja-JP" sz="2400" dirty="0"/>
              <a:t>POP</a:t>
            </a:r>
            <a:r>
              <a:rPr lang="ja-JP" altLang="en-US" sz="2400" dirty="0"/>
              <a:t>要素の注視時間に与える影響を</a:t>
            </a:r>
            <a:endParaRPr lang="en-US" altLang="ja-JP" sz="2400" dirty="0"/>
          </a:p>
          <a:p>
            <a:r>
              <a:rPr lang="ja-JP" altLang="en-US" sz="2400" dirty="0"/>
              <a:t>　　　　　　　　　明らかにするため</a:t>
            </a:r>
            <a:endParaRPr lang="en-US" altLang="ja-JP" sz="2400" dirty="0"/>
          </a:p>
          <a:p>
            <a:r>
              <a:rPr lang="ja-JP" altLang="en-US" sz="2400" dirty="0"/>
              <a:t>■調査協力：東洋大学経営学部マーケティング学科　李振先生</a:t>
            </a:r>
            <a:endParaRPr lang="en-US" altLang="ja-JP" sz="2400" dirty="0"/>
          </a:p>
          <a:p>
            <a:endParaRPr lang="en-US" altLang="ja-JP" sz="2400" dirty="0"/>
          </a:p>
          <a:p>
            <a:r>
              <a:rPr lang="ja-JP" altLang="en-US" sz="2400" dirty="0"/>
              <a:t>■実験手順：①動画による感情操作を行った後、「日本語版</a:t>
            </a:r>
            <a:r>
              <a:rPr lang="en-US" altLang="ja-JP" sz="2400" dirty="0"/>
              <a:t>PANAS</a:t>
            </a:r>
            <a:r>
              <a:rPr lang="ja-JP" altLang="en-US" sz="2400" dirty="0"/>
              <a:t>」で</a:t>
            </a:r>
            <a:endParaRPr lang="en-US" altLang="ja-JP" sz="2400" dirty="0"/>
          </a:p>
          <a:p>
            <a:r>
              <a:rPr lang="ja-JP" altLang="en-US" sz="2400" dirty="0"/>
              <a:t>　　　　　　　　　被験者の感情状態を測定する。</a:t>
            </a:r>
            <a:endParaRPr lang="en-US" altLang="ja-JP" sz="2400" dirty="0"/>
          </a:p>
          <a:p>
            <a:r>
              <a:rPr lang="ja-JP" altLang="en-US" sz="2400" dirty="0"/>
              <a:t>　　　　　　　　②</a:t>
            </a:r>
            <a:r>
              <a:rPr lang="en-US" altLang="ja-JP" sz="2400" dirty="0"/>
              <a:t>3</a:t>
            </a:r>
            <a:r>
              <a:rPr lang="ja-JP" altLang="en-US" sz="2400" dirty="0"/>
              <a:t>商品の</a:t>
            </a:r>
            <a:r>
              <a:rPr lang="en-US" altLang="ja-JP" sz="2400" dirty="0"/>
              <a:t>POP</a:t>
            </a:r>
            <a:r>
              <a:rPr lang="ja-JP" altLang="en-US" sz="2400" dirty="0"/>
              <a:t>を</a:t>
            </a:r>
            <a:r>
              <a:rPr lang="en-US" altLang="ja-JP" sz="2400" dirty="0"/>
              <a:t>10</a:t>
            </a:r>
            <a:r>
              <a:rPr lang="ja-JP" altLang="en-US" sz="2400" dirty="0"/>
              <a:t>秒ずつ被験者に掲示し、</a:t>
            </a:r>
            <a:endParaRPr lang="en-US" altLang="ja-JP" sz="2400" dirty="0"/>
          </a:p>
          <a:p>
            <a:r>
              <a:rPr lang="ja-JP" altLang="en-US" sz="2400" dirty="0"/>
              <a:t>　　　　　　　　　アイトラッキング機器を用いて視線を計測する。</a:t>
            </a:r>
            <a:endParaRPr lang="en-US" altLang="ja-JP" sz="2400" dirty="0"/>
          </a:p>
          <a:p>
            <a:endParaRPr kumimoji="1" lang="ja-JP" altLang="en-US" sz="2400" dirty="0"/>
          </a:p>
        </p:txBody>
      </p:sp>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pic>
        <p:nvPicPr>
          <p:cNvPr id="9" name="図 8"/>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047280" y="5777862"/>
            <a:ext cx="1750119" cy="1242484"/>
          </a:xfrm>
          <a:prstGeom prst="rect">
            <a:avLst/>
          </a:prstGeom>
        </p:spPr>
      </p:pic>
      <p:sp>
        <p:nvSpPr>
          <p:cNvPr id="10" name="テキスト ボックス 17"/>
          <p:cNvSpPr txBox="1"/>
          <p:nvPr/>
        </p:nvSpPr>
        <p:spPr>
          <a:xfrm>
            <a:off x="3035767" y="5777862"/>
            <a:ext cx="5613758" cy="830997"/>
          </a:xfrm>
          <a:prstGeom prst="rect">
            <a:avLst/>
          </a:prstGeom>
          <a:noFill/>
        </p:spPr>
        <p:txBody>
          <a:bodyPr wrap="square" rtlCol="0">
            <a:spAutoFit/>
          </a:bodyPr>
          <a:lstStyle/>
          <a:p>
            <a:pPr algn="ctr">
              <a:spcAft>
                <a:spcPts val="0"/>
              </a:spcAft>
            </a:pPr>
            <a:r>
              <a:rPr lang="ja-JP" sz="2400" kern="1200" dirty="0">
                <a:solidFill>
                  <a:srgbClr val="000000"/>
                </a:solidFill>
                <a:effectLst/>
                <a:latin typeface="+mj-ea"/>
                <a:ea typeface="+mj-ea"/>
                <a:cs typeface="Times New Roman" panose="02020603050405020304" pitchFamily="18" charset="0"/>
              </a:rPr>
              <a:t>被験者の眼球データを</a:t>
            </a:r>
            <a:r>
              <a:rPr lang="ja-JP" altLang="en-US" sz="2400" kern="1200" dirty="0">
                <a:solidFill>
                  <a:srgbClr val="000000"/>
                </a:solidFill>
                <a:effectLst/>
                <a:latin typeface="+mj-ea"/>
                <a:ea typeface="+mj-ea"/>
                <a:cs typeface="Times New Roman" panose="02020603050405020304" pitchFamily="18" charset="0"/>
              </a:rPr>
              <a:t>取ることができる</a:t>
            </a:r>
            <a:endParaRPr lang="ja-JP" sz="3200" dirty="0">
              <a:effectLst/>
              <a:latin typeface="+mj-ea"/>
              <a:ea typeface="+mj-ea"/>
              <a:cs typeface="ＭＳ Ｐゴシック" panose="020B0600070205080204" pitchFamily="50" charset="-128"/>
            </a:endParaRPr>
          </a:p>
          <a:p>
            <a:pPr algn="ctr">
              <a:spcAft>
                <a:spcPts val="0"/>
              </a:spcAft>
            </a:pPr>
            <a:r>
              <a:rPr lang="ja-JP" sz="2400" kern="1200" dirty="0">
                <a:solidFill>
                  <a:srgbClr val="000000"/>
                </a:solidFill>
                <a:effectLst/>
                <a:latin typeface="+mj-ea"/>
                <a:ea typeface="+mj-ea"/>
                <a:cs typeface="Times New Roman" panose="02020603050405020304" pitchFamily="18" charset="0"/>
              </a:rPr>
              <a:t>アイトラッキング機器「</a:t>
            </a:r>
            <a:r>
              <a:rPr lang="en-US" sz="2400" kern="1200" dirty="0" err="1">
                <a:solidFill>
                  <a:srgbClr val="000000"/>
                </a:solidFill>
                <a:effectLst/>
                <a:latin typeface="+mj-ea"/>
                <a:ea typeface="+mj-ea"/>
                <a:cs typeface="Times New Roman" panose="02020603050405020304" pitchFamily="18" charset="0"/>
              </a:rPr>
              <a:t>Tobii</a:t>
            </a:r>
            <a:r>
              <a:rPr lang="ja-JP" altLang="en-US" sz="2400" dirty="0" err="1">
                <a:solidFill>
                  <a:srgbClr val="000000"/>
                </a:solidFill>
                <a:latin typeface="+mj-ea"/>
                <a:ea typeface="+mj-ea"/>
                <a:cs typeface="Times New Roman" panose="02020603050405020304" pitchFamily="18" charset="0"/>
              </a:rPr>
              <a:t>」</a:t>
            </a:r>
            <a:endParaRPr lang="ja-JP" sz="3200" dirty="0">
              <a:effectLst/>
              <a:latin typeface="+mj-ea"/>
              <a:ea typeface="+mj-ea"/>
              <a:cs typeface="ＭＳ Ｐゴシック" panose="020B0600070205080204" pitchFamily="50" charset="-128"/>
            </a:endParaRPr>
          </a:p>
        </p:txBody>
      </p:sp>
      <p:sp>
        <p:nvSpPr>
          <p:cNvPr id="12" name="テキスト ボックス 11">
            <a:extLst>
              <a:ext uri="{FF2B5EF4-FFF2-40B4-BE49-F238E27FC236}">
                <a16:creationId xmlns:a16="http://schemas.microsoft.com/office/drawing/2014/main" xmlns="" id="{BF7576ED-6710-426D-880A-A673A9D476E0}"/>
              </a:ext>
            </a:extLst>
          </p:cNvPr>
          <p:cNvSpPr txBox="1"/>
          <p:nvPr/>
        </p:nvSpPr>
        <p:spPr>
          <a:xfrm>
            <a:off x="35278" y="53218"/>
            <a:ext cx="2646878" cy="830997"/>
          </a:xfrm>
          <a:prstGeom prst="rect">
            <a:avLst/>
          </a:prstGeom>
          <a:noFill/>
        </p:spPr>
        <p:txBody>
          <a:bodyPr wrap="none" rtlCol="0">
            <a:spAutoFit/>
          </a:bodyPr>
          <a:lstStyle/>
          <a:p>
            <a:r>
              <a:rPr lang="ja-JP" altLang="en-US" sz="4800" dirty="0"/>
              <a:t>実験概要</a:t>
            </a:r>
          </a:p>
        </p:txBody>
      </p:sp>
      <p:pic>
        <p:nvPicPr>
          <p:cNvPr id="13"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スライド番号プレースホルダー 6">
            <a:extLst>
              <a:ext uri="{FF2B5EF4-FFF2-40B4-BE49-F238E27FC236}">
                <a16:creationId xmlns:a16="http://schemas.microsoft.com/office/drawing/2014/main" xmlns="" id="{91B21813-6E50-4C9A-8A6D-BAF4E0FA698A}"/>
              </a:ext>
            </a:extLst>
          </p:cNvPr>
          <p:cNvSpPr>
            <a:spLocks noGrp="1"/>
          </p:cNvSpPr>
          <p:nvPr>
            <p:ph type="sldNum" sz="quarter" idx="12"/>
          </p:nvPr>
        </p:nvSpPr>
        <p:spPr/>
        <p:txBody>
          <a:bodyPr/>
          <a:lstStyle/>
          <a:p>
            <a:fld id="{23DE9F7B-45CB-4F71-8B93-DBA7E176780B}" type="slidenum">
              <a:rPr lang="ja-JP" altLang="en-US" smtClean="0"/>
              <a:pPr/>
              <a:t>30</a:t>
            </a:fld>
            <a:endParaRPr lang="ja-JP" altLang="en-US"/>
          </a:p>
        </p:txBody>
      </p:sp>
    </p:spTree>
    <p:extLst>
      <p:ext uri="{BB962C8B-B14F-4D97-AF65-F5344CB8AC3E}">
        <p14:creationId xmlns:p14="http://schemas.microsoft.com/office/powerpoint/2010/main" val="12367232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テキスト ボックス 26"/>
          <p:cNvSpPr txBox="1"/>
          <p:nvPr/>
        </p:nvSpPr>
        <p:spPr>
          <a:xfrm>
            <a:off x="177672" y="1315723"/>
            <a:ext cx="9365595" cy="3046988"/>
          </a:xfrm>
          <a:prstGeom prst="rect">
            <a:avLst/>
          </a:prstGeom>
          <a:noFill/>
        </p:spPr>
        <p:txBody>
          <a:bodyPr wrap="square" rtlCol="0">
            <a:spAutoFit/>
          </a:bodyPr>
          <a:lstStyle/>
          <a:p>
            <a:r>
              <a:rPr kumimoji="1" lang="ja-JP" altLang="en-US" sz="2400" dirty="0"/>
              <a:t>①事前</a:t>
            </a:r>
            <a:r>
              <a:rPr lang="ja-JP" altLang="en-US" sz="2400" dirty="0"/>
              <a:t>の知識が影響しないように知名度が低いであろう</a:t>
            </a:r>
            <a:r>
              <a:rPr kumimoji="1" lang="ja-JP" altLang="en-US" sz="2400" dirty="0"/>
              <a:t>商品を</a:t>
            </a:r>
            <a:endParaRPr kumimoji="1" lang="en-US" altLang="ja-JP" sz="2400" dirty="0"/>
          </a:p>
          <a:p>
            <a:r>
              <a:rPr lang="ja-JP" altLang="en-US" sz="2400" dirty="0"/>
              <a:t>　　</a:t>
            </a:r>
            <a:r>
              <a:rPr kumimoji="1" lang="en-US" altLang="ja-JP" sz="2400" dirty="0"/>
              <a:t>3</a:t>
            </a:r>
            <a:r>
              <a:rPr lang="ja-JP" altLang="en-US" sz="2400" dirty="0"/>
              <a:t>点</a:t>
            </a:r>
            <a:r>
              <a:rPr kumimoji="1" lang="ja-JP" altLang="en-US" sz="2400" dirty="0"/>
              <a:t>採用した。</a:t>
            </a:r>
            <a:endParaRPr kumimoji="1" lang="en-US" altLang="ja-JP" sz="2400" dirty="0"/>
          </a:p>
          <a:p>
            <a:endParaRPr kumimoji="1" lang="en-US" altLang="ja-JP" sz="2400" dirty="0"/>
          </a:p>
          <a:p>
            <a:r>
              <a:rPr kumimoji="1" lang="ja-JP" altLang="en-US" sz="2400" dirty="0"/>
              <a:t>②</a:t>
            </a:r>
            <a:r>
              <a:rPr kumimoji="1" lang="en-US" altLang="ja-JP" sz="2400" dirty="0"/>
              <a:t>POP</a:t>
            </a:r>
            <a:r>
              <a:rPr kumimoji="1" lang="ja-JP" altLang="en-US" sz="2400" dirty="0"/>
              <a:t>内要素（イラスト・テキスト）の組み合わせ全</a:t>
            </a:r>
            <a:r>
              <a:rPr kumimoji="1" lang="en-US" altLang="ja-JP" sz="2400" dirty="0"/>
              <a:t>24</a:t>
            </a:r>
            <a:r>
              <a:rPr lang="ja-JP" altLang="en-US" sz="2400" dirty="0"/>
              <a:t>パターンから</a:t>
            </a:r>
            <a:endParaRPr lang="en-US" altLang="ja-JP" sz="2400" dirty="0"/>
          </a:p>
          <a:p>
            <a:r>
              <a:rPr lang="ja-JP" altLang="en-US" sz="2400" dirty="0"/>
              <a:t>　　コンジョイント分析を用い、各商品</a:t>
            </a:r>
            <a:r>
              <a:rPr lang="en-US" altLang="ja-JP" sz="2400" dirty="0"/>
              <a:t>2</a:t>
            </a:r>
            <a:r>
              <a:rPr lang="ja-JP" altLang="en-US" sz="2400" dirty="0"/>
              <a:t>パターンの</a:t>
            </a:r>
            <a:r>
              <a:rPr lang="en-US" altLang="ja-JP" sz="2400" dirty="0"/>
              <a:t>POP</a:t>
            </a:r>
            <a:r>
              <a:rPr lang="ja-JP" altLang="en-US" sz="2400" dirty="0"/>
              <a:t>を</a:t>
            </a:r>
            <a:r>
              <a:rPr kumimoji="1" lang="ja-JP" altLang="en-US" sz="2400" dirty="0"/>
              <a:t>採用した。</a:t>
            </a:r>
            <a:endParaRPr kumimoji="1" lang="en-US" altLang="ja-JP" sz="2400" dirty="0"/>
          </a:p>
          <a:p>
            <a:endParaRPr kumimoji="1" lang="en-US" altLang="ja-JP" sz="2400" dirty="0"/>
          </a:p>
          <a:p>
            <a:r>
              <a:rPr lang="ja-JP" altLang="en-US" sz="2400" dirty="0"/>
              <a:t>③表示順による影響をなくすため、</a:t>
            </a:r>
            <a:r>
              <a:rPr lang="en-US" altLang="ja-JP" sz="2400" dirty="0"/>
              <a:t>POP</a:t>
            </a:r>
            <a:r>
              <a:rPr lang="ja-JP" altLang="en-US" sz="2400" dirty="0"/>
              <a:t>の提示順が異なる</a:t>
            </a:r>
            <a:endParaRPr lang="en-US" altLang="ja-JP" sz="2400" dirty="0"/>
          </a:p>
          <a:p>
            <a:r>
              <a:rPr lang="ja-JP" altLang="en-US" sz="2400" dirty="0"/>
              <a:t>　</a:t>
            </a:r>
            <a:r>
              <a:rPr lang="en-US" altLang="ja-JP" sz="2400" dirty="0"/>
              <a:t>2×2×2=8</a:t>
            </a:r>
            <a:r>
              <a:rPr lang="ja-JP" altLang="en-US" sz="2400" dirty="0"/>
              <a:t>パターンを実験に用いた。</a:t>
            </a:r>
            <a:endParaRPr kumimoji="1" lang="ja-JP" altLang="en-US" sz="2400" dirty="0"/>
          </a:p>
        </p:txBody>
      </p:sp>
      <p:pic>
        <p:nvPicPr>
          <p:cNvPr id="2" name="図 1"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778976"/>
            <a:ext cx="9144000" cy="1469737"/>
          </a:xfrm>
          <a:prstGeom prst="rect">
            <a:avLst/>
          </a:prstGeom>
        </p:spPr>
      </p:pic>
      <p:sp>
        <p:nvSpPr>
          <p:cNvPr id="3" name="テキスト ボックス 2"/>
          <p:cNvSpPr txBox="1"/>
          <p:nvPr/>
        </p:nvSpPr>
        <p:spPr>
          <a:xfrm>
            <a:off x="177672" y="4317311"/>
            <a:ext cx="800219" cy="461665"/>
          </a:xfrm>
          <a:prstGeom prst="rect">
            <a:avLst/>
          </a:prstGeom>
          <a:noFill/>
        </p:spPr>
        <p:txBody>
          <a:bodyPr wrap="none" rtlCol="0">
            <a:spAutoFit/>
          </a:bodyPr>
          <a:lstStyle/>
          <a:p>
            <a:r>
              <a:rPr lang="en-US" altLang="ja-JP" sz="2400" dirty="0"/>
              <a:t>【</a:t>
            </a:r>
            <a:r>
              <a:rPr lang="ja-JP" altLang="en-US" sz="2400" dirty="0"/>
              <a:t>例</a:t>
            </a:r>
            <a:r>
              <a:rPr lang="en-US" altLang="ja-JP" sz="2400" dirty="0"/>
              <a:t>】</a:t>
            </a:r>
            <a:endParaRPr kumimoji="1" lang="ja-JP" altLang="en-US" sz="2400" dirty="0"/>
          </a:p>
        </p:txBody>
      </p:sp>
      <p:sp>
        <p:nvSpPr>
          <p:cNvPr id="28" name="テキスト ボックス 27"/>
          <p:cNvSpPr txBox="1"/>
          <p:nvPr/>
        </p:nvSpPr>
        <p:spPr>
          <a:xfrm>
            <a:off x="2260035" y="6047383"/>
            <a:ext cx="4902304" cy="461665"/>
          </a:xfrm>
          <a:prstGeom prst="rect">
            <a:avLst/>
          </a:prstGeom>
          <a:noFill/>
        </p:spPr>
        <p:txBody>
          <a:bodyPr wrap="none" rtlCol="0">
            <a:spAutoFit/>
          </a:bodyPr>
          <a:lstStyle/>
          <a:p>
            <a:r>
              <a:rPr lang="ja-JP" altLang="en-US" sz="2400" dirty="0"/>
              <a:t>☆詳しくは補足資料をご覧ください！</a:t>
            </a:r>
            <a:endParaRPr kumimoji="1" lang="ja-JP" altLang="en-US" sz="2400" dirty="0"/>
          </a:p>
        </p:txBody>
      </p:sp>
      <p:sp>
        <p:nvSpPr>
          <p:cNvPr id="4" name="テキスト ボックス 3"/>
          <p:cNvSpPr txBox="1"/>
          <p:nvPr/>
        </p:nvSpPr>
        <p:spPr>
          <a:xfrm>
            <a:off x="0" y="865951"/>
            <a:ext cx="4193777" cy="461665"/>
          </a:xfrm>
          <a:prstGeom prst="rect">
            <a:avLst/>
          </a:prstGeom>
          <a:noFill/>
        </p:spPr>
        <p:txBody>
          <a:bodyPr wrap="none" rtlCol="0">
            <a:spAutoFit/>
          </a:bodyPr>
          <a:lstStyle/>
          <a:p>
            <a:r>
              <a:rPr kumimoji="1" lang="ja-JP" altLang="en-US" sz="2400" dirty="0"/>
              <a:t>■実験で使用した</a:t>
            </a:r>
            <a:r>
              <a:rPr kumimoji="1" lang="en-US" altLang="ja-JP" sz="2400" dirty="0"/>
              <a:t>POP</a:t>
            </a:r>
            <a:r>
              <a:rPr kumimoji="1" lang="ja-JP" altLang="en-US" sz="2400" dirty="0"/>
              <a:t>について</a:t>
            </a:r>
          </a:p>
        </p:txBody>
      </p:sp>
      <p:sp>
        <p:nvSpPr>
          <p:cNvPr id="5" name="日付プレースホルダー 4"/>
          <p:cNvSpPr>
            <a:spLocks noGrp="1"/>
          </p:cNvSpPr>
          <p:nvPr>
            <p:ph type="dt" sz="half" idx="10"/>
          </p:nvPr>
        </p:nvSpPr>
        <p:spPr/>
        <p:txBody>
          <a:bodyPr/>
          <a:lstStyle/>
          <a:p>
            <a:r>
              <a:rPr lang="en-US" altLang="ja-JP"/>
              <a:t>2017/12/11</a:t>
            </a:r>
            <a:endParaRPr lang="ja-JP" altLang="en-US"/>
          </a:p>
        </p:txBody>
      </p:sp>
      <p:sp>
        <p:nvSpPr>
          <p:cNvPr id="10" name="テキスト ボックス 9">
            <a:extLst>
              <a:ext uri="{FF2B5EF4-FFF2-40B4-BE49-F238E27FC236}">
                <a16:creationId xmlns:a16="http://schemas.microsoft.com/office/drawing/2014/main" xmlns="" id="{BF7576ED-6710-426D-880A-A673A9D476E0}"/>
              </a:ext>
            </a:extLst>
          </p:cNvPr>
          <p:cNvSpPr txBox="1"/>
          <p:nvPr/>
        </p:nvSpPr>
        <p:spPr>
          <a:xfrm>
            <a:off x="35278" y="53218"/>
            <a:ext cx="2646878" cy="830997"/>
          </a:xfrm>
          <a:prstGeom prst="rect">
            <a:avLst/>
          </a:prstGeom>
          <a:noFill/>
        </p:spPr>
        <p:txBody>
          <a:bodyPr wrap="none" rtlCol="0">
            <a:spAutoFit/>
          </a:bodyPr>
          <a:lstStyle/>
          <a:p>
            <a:r>
              <a:rPr lang="ja-JP" altLang="en-US" sz="4800" dirty="0"/>
              <a:t>実験概要</a:t>
            </a:r>
          </a:p>
        </p:txBody>
      </p:sp>
      <p:pic>
        <p:nvPicPr>
          <p:cNvPr id="12"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スライド番号プレースホルダー 6">
            <a:extLst>
              <a:ext uri="{FF2B5EF4-FFF2-40B4-BE49-F238E27FC236}">
                <a16:creationId xmlns:a16="http://schemas.microsoft.com/office/drawing/2014/main" xmlns="" id="{86F7726A-C839-4EFC-B5D2-36EC6F1A879A}"/>
              </a:ext>
            </a:extLst>
          </p:cNvPr>
          <p:cNvSpPr>
            <a:spLocks noGrp="1"/>
          </p:cNvSpPr>
          <p:nvPr>
            <p:ph type="sldNum" sz="quarter" idx="12"/>
          </p:nvPr>
        </p:nvSpPr>
        <p:spPr/>
        <p:txBody>
          <a:bodyPr/>
          <a:lstStyle/>
          <a:p>
            <a:fld id="{23DE9F7B-45CB-4F71-8B93-DBA7E176780B}" type="slidenum">
              <a:rPr lang="ja-JP" altLang="en-US" smtClean="0"/>
              <a:pPr/>
              <a:t>31</a:t>
            </a:fld>
            <a:endParaRPr lang="ja-JP" altLang="en-US"/>
          </a:p>
        </p:txBody>
      </p:sp>
    </p:spTree>
    <p:extLst>
      <p:ext uri="{BB962C8B-B14F-4D97-AF65-F5344CB8AC3E}">
        <p14:creationId xmlns:p14="http://schemas.microsoft.com/office/powerpoint/2010/main" val="17080026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932014" y="5242068"/>
            <a:ext cx="8007320" cy="1200329"/>
          </a:xfrm>
          <a:prstGeom prst="rect">
            <a:avLst/>
          </a:prstGeom>
          <a:noFill/>
        </p:spPr>
        <p:txBody>
          <a:bodyPr wrap="none" rtlCol="0">
            <a:spAutoFit/>
          </a:bodyPr>
          <a:lstStyle/>
          <a:p>
            <a:r>
              <a:rPr lang="ja-JP" altLang="en-US" sz="2400" dirty="0"/>
              <a:t>重回帰分析：</a:t>
            </a:r>
            <a:endParaRPr kumimoji="1" lang="en-US" altLang="ja-JP" sz="2400" dirty="0"/>
          </a:p>
          <a:p>
            <a:r>
              <a:rPr kumimoji="1" lang="ja-JP" altLang="en-US" sz="2400" dirty="0"/>
              <a:t>　ポジティブ指数・ネガティブ指数両方を使用</a:t>
            </a:r>
            <a:endParaRPr kumimoji="1" lang="en-US" altLang="ja-JP" sz="2400" dirty="0"/>
          </a:p>
          <a:p>
            <a:r>
              <a:rPr lang="ja-JP" altLang="en-US" sz="2400" dirty="0"/>
              <a:t>　各感情が</a:t>
            </a:r>
            <a:r>
              <a:rPr lang="en-US" altLang="ja-JP" sz="2400" dirty="0"/>
              <a:t>POP</a:t>
            </a:r>
            <a:r>
              <a:rPr lang="ja-JP" altLang="en-US" sz="2400" dirty="0"/>
              <a:t>要素への注視時間に与える影響を検証する。</a:t>
            </a:r>
            <a:endParaRPr kumimoji="1" lang="ja-JP" altLang="en-US" sz="2400" dirty="0"/>
          </a:p>
        </p:txBody>
      </p:sp>
      <p:sp>
        <p:nvSpPr>
          <p:cNvPr id="7" name="テキスト ボックス 6"/>
          <p:cNvSpPr txBox="1"/>
          <p:nvPr/>
        </p:nvSpPr>
        <p:spPr>
          <a:xfrm>
            <a:off x="1213051" y="3257463"/>
            <a:ext cx="6841928" cy="830997"/>
          </a:xfrm>
          <a:prstGeom prst="rect">
            <a:avLst/>
          </a:prstGeom>
          <a:noFill/>
        </p:spPr>
        <p:txBody>
          <a:bodyPr wrap="square" rtlCol="0">
            <a:spAutoFit/>
          </a:bodyPr>
          <a:lstStyle/>
          <a:p>
            <a:r>
              <a:rPr lang="ja-JP" altLang="en-US" sz="2400" dirty="0"/>
              <a:t>　　対応のない</a:t>
            </a:r>
            <a:r>
              <a:rPr lang="en-US" altLang="ja-JP" sz="2400" dirty="0"/>
              <a:t>t</a:t>
            </a:r>
            <a:r>
              <a:rPr lang="ja-JP" altLang="en-US" sz="2400" dirty="0"/>
              <a:t>検定：</a:t>
            </a:r>
            <a:endParaRPr lang="en-US" altLang="ja-JP" sz="2400" dirty="0"/>
          </a:p>
          <a:p>
            <a:r>
              <a:rPr lang="ja-JP" altLang="en-US" sz="2400" dirty="0"/>
              <a:t>　　　各感情によって</a:t>
            </a:r>
            <a:r>
              <a:rPr lang="en-US" altLang="ja-JP" sz="2400" dirty="0"/>
              <a:t>POP</a:t>
            </a:r>
            <a:r>
              <a:rPr lang="ja-JP" altLang="en-US" sz="2400" dirty="0"/>
              <a:t>要素への注意に差を検証</a:t>
            </a:r>
            <a:endParaRPr lang="en-US" altLang="ja-JP" sz="2400" dirty="0"/>
          </a:p>
        </p:txBody>
      </p:sp>
      <p:sp>
        <p:nvSpPr>
          <p:cNvPr id="8" name="テキスト ボックス 7"/>
          <p:cNvSpPr txBox="1"/>
          <p:nvPr/>
        </p:nvSpPr>
        <p:spPr>
          <a:xfrm>
            <a:off x="128957" y="1059648"/>
            <a:ext cx="8810377" cy="1631216"/>
          </a:xfrm>
          <a:prstGeom prst="rect">
            <a:avLst/>
          </a:prstGeom>
          <a:noFill/>
        </p:spPr>
        <p:txBody>
          <a:bodyPr wrap="square" rtlCol="0">
            <a:spAutoFit/>
          </a:bodyPr>
          <a:lstStyle/>
          <a:p>
            <a:r>
              <a:rPr lang="ja-JP" altLang="en-US" sz="2800" dirty="0"/>
              <a:t>■日本語版</a:t>
            </a:r>
            <a:r>
              <a:rPr lang="en-US" altLang="ja-JP" sz="2800" dirty="0"/>
              <a:t>PANAS</a:t>
            </a:r>
            <a:r>
              <a:rPr lang="ja-JP" altLang="en-US" sz="2800" dirty="0"/>
              <a:t>について</a:t>
            </a:r>
            <a:endParaRPr lang="en-US" altLang="ja-JP" sz="2800" dirty="0"/>
          </a:p>
          <a:p>
            <a:pPr algn="ctr"/>
            <a:r>
              <a:rPr kumimoji="1" lang="ja-JP" altLang="en-US" sz="2400" dirty="0">
                <a:solidFill>
                  <a:srgbClr val="FF0000"/>
                </a:solidFill>
              </a:rPr>
              <a:t>本研究ではその指数をそのまま分析に用い、</a:t>
            </a:r>
            <a:r>
              <a:rPr lang="ja-JP" altLang="en-US" sz="2400" dirty="0">
                <a:solidFill>
                  <a:srgbClr val="FF0000"/>
                </a:solidFill>
              </a:rPr>
              <a:t>被験者が感情操作によってどちらかの感情状態にあることは対象としない。</a:t>
            </a:r>
            <a:endParaRPr kumimoji="1" lang="en-US" altLang="ja-JP" sz="2400" dirty="0">
              <a:solidFill>
                <a:srgbClr val="FF0000"/>
              </a:solidFill>
            </a:endParaRPr>
          </a:p>
          <a:p>
            <a:endParaRPr lang="en-US" altLang="ja-JP" sz="2400" dirty="0"/>
          </a:p>
        </p:txBody>
      </p:sp>
      <p:sp>
        <p:nvSpPr>
          <p:cNvPr id="10" name="角丸四角形 9"/>
          <p:cNvSpPr/>
          <p:nvPr/>
        </p:nvSpPr>
        <p:spPr>
          <a:xfrm>
            <a:off x="235135" y="4757295"/>
            <a:ext cx="8798011" cy="1781616"/>
          </a:xfrm>
          <a:prstGeom prst="round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日付プレースホルダー 3"/>
          <p:cNvSpPr>
            <a:spLocks noGrp="1"/>
          </p:cNvSpPr>
          <p:nvPr>
            <p:ph type="dt" sz="half" idx="10"/>
          </p:nvPr>
        </p:nvSpPr>
        <p:spPr/>
        <p:txBody>
          <a:bodyPr/>
          <a:lstStyle/>
          <a:p>
            <a:r>
              <a:rPr lang="en-US" altLang="ja-JP"/>
              <a:t>2017/12/11</a:t>
            </a:r>
            <a:endParaRPr lang="ja-JP" altLang="en-US" dirty="0"/>
          </a:p>
        </p:txBody>
      </p:sp>
      <p:sp>
        <p:nvSpPr>
          <p:cNvPr id="12" name="テキスト ボックス 11">
            <a:extLst>
              <a:ext uri="{FF2B5EF4-FFF2-40B4-BE49-F238E27FC236}">
                <a16:creationId xmlns:a16="http://schemas.microsoft.com/office/drawing/2014/main" xmlns="" id="{BF7576ED-6710-426D-880A-A673A9D476E0}"/>
              </a:ext>
            </a:extLst>
          </p:cNvPr>
          <p:cNvSpPr txBox="1"/>
          <p:nvPr/>
        </p:nvSpPr>
        <p:spPr>
          <a:xfrm>
            <a:off x="35278" y="53218"/>
            <a:ext cx="1415772" cy="830997"/>
          </a:xfrm>
          <a:prstGeom prst="rect">
            <a:avLst/>
          </a:prstGeom>
          <a:noFill/>
        </p:spPr>
        <p:txBody>
          <a:bodyPr wrap="none" rtlCol="0">
            <a:spAutoFit/>
          </a:bodyPr>
          <a:lstStyle/>
          <a:p>
            <a:r>
              <a:rPr lang="ja-JP" altLang="en-US" sz="4800" dirty="0"/>
              <a:t>検証</a:t>
            </a:r>
          </a:p>
        </p:txBody>
      </p:sp>
      <p:sp>
        <p:nvSpPr>
          <p:cNvPr id="13" name="角丸四角形 12"/>
          <p:cNvSpPr/>
          <p:nvPr/>
        </p:nvSpPr>
        <p:spPr>
          <a:xfrm>
            <a:off x="235010" y="2594350"/>
            <a:ext cx="8798011" cy="1781616"/>
          </a:xfrm>
          <a:prstGeom prst="round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テキスト ボックス 14"/>
          <p:cNvSpPr txBox="1"/>
          <p:nvPr/>
        </p:nvSpPr>
        <p:spPr>
          <a:xfrm>
            <a:off x="357641" y="2704684"/>
            <a:ext cx="2521844" cy="523220"/>
          </a:xfrm>
          <a:prstGeom prst="rect">
            <a:avLst/>
          </a:prstGeom>
          <a:noFill/>
        </p:spPr>
        <p:txBody>
          <a:bodyPr wrap="none" rtlCol="0">
            <a:spAutoFit/>
          </a:bodyPr>
          <a:lstStyle/>
          <a:p>
            <a:r>
              <a:rPr lang="ja-JP" altLang="en-US" sz="2800" dirty="0"/>
              <a:t>■仮説</a:t>
            </a:r>
            <a:r>
              <a:rPr lang="en-US" altLang="ja-JP" sz="2800" dirty="0"/>
              <a:t>1</a:t>
            </a:r>
            <a:r>
              <a:rPr lang="ja-JP" altLang="en-US" sz="2800" dirty="0"/>
              <a:t>の検証</a:t>
            </a:r>
            <a:endParaRPr lang="en-US" altLang="ja-JP" sz="2800" dirty="0"/>
          </a:p>
        </p:txBody>
      </p:sp>
      <p:sp>
        <p:nvSpPr>
          <p:cNvPr id="16" name="テキスト ボックス 15"/>
          <p:cNvSpPr txBox="1"/>
          <p:nvPr/>
        </p:nvSpPr>
        <p:spPr>
          <a:xfrm>
            <a:off x="357641" y="4830184"/>
            <a:ext cx="2521844" cy="523220"/>
          </a:xfrm>
          <a:prstGeom prst="rect">
            <a:avLst/>
          </a:prstGeom>
          <a:noFill/>
        </p:spPr>
        <p:txBody>
          <a:bodyPr wrap="none" rtlCol="0">
            <a:spAutoFit/>
          </a:bodyPr>
          <a:lstStyle/>
          <a:p>
            <a:r>
              <a:rPr lang="ja-JP" altLang="en-US" sz="2800" dirty="0"/>
              <a:t>■仮説</a:t>
            </a:r>
            <a:r>
              <a:rPr lang="en-US" altLang="ja-JP" sz="2800" dirty="0"/>
              <a:t>2</a:t>
            </a:r>
            <a:r>
              <a:rPr lang="ja-JP" altLang="en-US" sz="2800" dirty="0"/>
              <a:t>の検証</a:t>
            </a:r>
            <a:endParaRPr lang="en-US" altLang="ja-JP" sz="2800" dirty="0"/>
          </a:p>
        </p:txBody>
      </p:sp>
      <p:sp>
        <p:nvSpPr>
          <p:cNvPr id="2" name="スライド番号プレースホルダー 1">
            <a:extLst>
              <a:ext uri="{FF2B5EF4-FFF2-40B4-BE49-F238E27FC236}">
                <a16:creationId xmlns:a16="http://schemas.microsoft.com/office/drawing/2014/main" xmlns="" id="{7EAF7E1A-DE34-4014-9B9E-828F08669B6E}"/>
              </a:ext>
            </a:extLst>
          </p:cNvPr>
          <p:cNvSpPr>
            <a:spLocks noGrp="1"/>
          </p:cNvSpPr>
          <p:nvPr>
            <p:ph type="sldNum" sz="quarter" idx="12"/>
          </p:nvPr>
        </p:nvSpPr>
        <p:spPr/>
        <p:txBody>
          <a:bodyPr/>
          <a:lstStyle/>
          <a:p>
            <a:fld id="{23DE9F7B-45CB-4F71-8B93-DBA7E176780B}" type="slidenum">
              <a:rPr lang="ja-JP" altLang="en-US" smtClean="0"/>
              <a:pPr/>
              <a:t>32</a:t>
            </a:fld>
            <a:endParaRPr lang="ja-JP" altLang="en-US"/>
          </a:p>
        </p:txBody>
      </p:sp>
    </p:spTree>
    <p:extLst>
      <p:ext uri="{BB962C8B-B14F-4D97-AF65-F5344CB8AC3E}">
        <p14:creationId xmlns:p14="http://schemas.microsoft.com/office/powerpoint/2010/main" val="15788155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画面の領域"/>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72" y="2251130"/>
            <a:ext cx="6811360" cy="3729684"/>
          </a:xfrm>
          <a:prstGeom prst="rect">
            <a:avLst/>
          </a:prstGeom>
        </p:spPr>
      </p:pic>
      <p:grpSp>
        <p:nvGrpSpPr>
          <p:cNvPr id="49" name="グループ化 48"/>
          <p:cNvGrpSpPr/>
          <p:nvPr/>
        </p:nvGrpSpPr>
        <p:grpSpPr>
          <a:xfrm>
            <a:off x="1092461" y="1792737"/>
            <a:ext cx="6811361" cy="4604229"/>
            <a:chOff x="1342358" y="1707751"/>
            <a:chExt cx="6229829" cy="3816424"/>
          </a:xfrm>
        </p:grpSpPr>
        <p:pic>
          <p:nvPicPr>
            <p:cNvPr id="43" name="図 42" descr="画面の領域"/>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16877" t="14957" r="19425" b="17539"/>
            <a:stretch/>
          </p:blipFill>
          <p:spPr>
            <a:xfrm>
              <a:off x="1342358" y="1707751"/>
              <a:ext cx="6229829" cy="3816424"/>
            </a:xfrm>
            <a:prstGeom prst="rect">
              <a:avLst/>
            </a:prstGeom>
          </p:spPr>
        </p:pic>
        <p:grpSp>
          <p:nvGrpSpPr>
            <p:cNvPr id="48" name="グループ化 47"/>
            <p:cNvGrpSpPr/>
            <p:nvPr/>
          </p:nvGrpSpPr>
          <p:grpSpPr>
            <a:xfrm>
              <a:off x="1413242" y="1796393"/>
              <a:ext cx="6045751" cy="3625300"/>
              <a:chOff x="1413242" y="1796393"/>
              <a:chExt cx="6045751" cy="3625300"/>
            </a:xfrm>
          </p:grpSpPr>
          <p:grpSp>
            <p:nvGrpSpPr>
              <p:cNvPr id="34" name="グループ化 33"/>
              <p:cNvGrpSpPr/>
              <p:nvPr/>
            </p:nvGrpSpPr>
            <p:grpSpPr>
              <a:xfrm>
                <a:off x="1413242" y="1796393"/>
                <a:ext cx="6045751" cy="3625300"/>
                <a:chOff x="1546788" y="622418"/>
                <a:chExt cx="7947589" cy="6165793"/>
              </a:xfrm>
            </p:grpSpPr>
            <p:sp>
              <p:nvSpPr>
                <p:cNvPr id="35" name="正方形/長方形 34"/>
                <p:cNvSpPr/>
                <p:nvPr/>
              </p:nvSpPr>
              <p:spPr>
                <a:xfrm>
                  <a:off x="1546788" y="622418"/>
                  <a:ext cx="7947589" cy="6165793"/>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350"/>
                </a:p>
              </p:txBody>
            </p:sp>
            <p:sp>
              <p:nvSpPr>
                <p:cNvPr id="36" name="正方形/長方形 35"/>
                <p:cNvSpPr/>
                <p:nvPr/>
              </p:nvSpPr>
              <p:spPr>
                <a:xfrm>
                  <a:off x="1555335" y="1145135"/>
                  <a:ext cx="3973794" cy="1907999"/>
                </a:xfrm>
                <a:prstGeom prst="rect">
                  <a:avLst/>
                </a:prstGeom>
                <a:solidFill>
                  <a:srgbClr val="92D050">
                    <a:alpha val="30196"/>
                  </a:srgb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2800" dirty="0">
                    <a:solidFill>
                      <a:schemeClr val="tx1"/>
                    </a:solidFill>
                  </a:endParaRPr>
                </a:p>
              </p:txBody>
            </p:sp>
            <p:sp>
              <p:nvSpPr>
                <p:cNvPr id="37" name="正方形/長方形 36"/>
                <p:cNvSpPr/>
                <p:nvPr/>
              </p:nvSpPr>
              <p:spPr>
                <a:xfrm>
                  <a:off x="1546788" y="6265494"/>
                  <a:ext cx="7947589" cy="52271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350"/>
                </a:p>
              </p:txBody>
            </p:sp>
            <p:sp>
              <p:nvSpPr>
                <p:cNvPr id="38" name="正方形/長方形 37"/>
                <p:cNvSpPr/>
                <p:nvPr/>
              </p:nvSpPr>
              <p:spPr>
                <a:xfrm>
                  <a:off x="5512036" y="1142008"/>
                  <a:ext cx="3973794" cy="1907999"/>
                </a:xfrm>
                <a:prstGeom prst="rect">
                  <a:avLst/>
                </a:prstGeom>
                <a:solidFill>
                  <a:srgbClr val="BDD7EE">
                    <a:alpha val="40000"/>
                  </a:srgb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2800" dirty="0">
                    <a:solidFill>
                      <a:schemeClr val="tx1"/>
                    </a:solidFill>
                  </a:endParaRPr>
                </a:p>
              </p:txBody>
            </p:sp>
            <p:sp>
              <p:nvSpPr>
                <p:cNvPr id="39" name="正方形/長方形 38"/>
                <p:cNvSpPr/>
                <p:nvPr/>
              </p:nvSpPr>
              <p:spPr>
                <a:xfrm>
                  <a:off x="1555334" y="4357493"/>
                  <a:ext cx="3973794" cy="1907999"/>
                </a:xfrm>
                <a:prstGeom prst="rect">
                  <a:avLst/>
                </a:prstGeom>
                <a:solidFill>
                  <a:srgbClr val="FF8181">
                    <a:alpha val="40000"/>
                  </a:srgb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2800" dirty="0">
                    <a:solidFill>
                      <a:schemeClr val="tx1"/>
                    </a:solidFill>
                  </a:endParaRPr>
                </a:p>
              </p:txBody>
            </p:sp>
            <p:sp>
              <p:nvSpPr>
                <p:cNvPr id="40" name="正方形/長方形 39"/>
                <p:cNvSpPr/>
                <p:nvPr/>
              </p:nvSpPr>
              <p:spPr>
                <a:xfrm>
                  <a:off x="5512036" y="4357493"/>
                  <a:ext cx="3973794" cy="1907999"/>
                </a:xfrm>
                <a:prstGeom prst="rect">
                  <a:avLst/>
                </a:prstGeom>
                <a:solidFill>
                  <a:srgbClr val="FFD966">
                    <a:alpha val="40000"/>
                  </a:srgbClr>
                </a:solidFill>
                <a:ln w="28575">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2800" dirty="0">
                    <a:solidFill>
                      <a:schemeClr val="tx1"/>
                    </a:solidFill>
                  </a:endParaRPr>
                </a:p>
              </p:txBody>
            </p:sp>
            <p:sp>
              <p:nvSpPr>
                <p:cNvPr id="41" name="円/楕円 40"/>
                <p:cNvSpPr/>
                <p:nvPr/>
              </p:nvSpPr>
              <p:spPr>
                <a:xfrm>
                  <a:off x="3687510" y="3109806"/>
                  <a:ext cx="3666146" cy="119641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ja-JP" altLang="en-US" sz="2800" dirty="0">
                      <a:solidFill>
                        <a:schemeClr val="tx1"/>
                      </a:solidFill>
                    </a:rPr>
                    <a:t>価格</a:t>
                  </a:r>
                </a:p>
              </p:txBody>
            </p:sp>
            <p:sp>
              <p:nvSpPr>
                <p:cNvPr id="42" name="正方形/長方形 41"/>
                <p:cNvSpPr/>
                <p:nvPr/>
              </p:nvSpPr>
              <p:spPr>
                <a:xfrm>
                  <a:off x="1546791" y="622418"/>
                  <a:ext cx="7947586" cy="522717"/>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ja-JP" altLang="en-US" sz="1350"/>
                </a:p>
              </p:txBody>
            </p:sp>
          </p:grpSp>
          <p:sp>
            <p:nvSpPr>
              <p:cNvPr id="32" name="角丸四角形 31"/>
              <p:cNvSpPr/>
              <p:nvPr/>
            </p:nvSpPr>
            <p:spPr>
              <a:xfrm>
                <a:off x="2328509" y="2440827"/>
                <a:ext cx="1198239" cy="50394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dirty="0">
                    <a:solidFill>
                      <a:schemeClr val="tx1"/>
                    </a:solidFill>
                  </a:rPr>
                  <a:t>左上</a:t>
                </a:r>
              </a:p>
            </p:txBody>
          </p:sp>
          <p:sp>
            <p:nvSpPr>
              <p:cNvPr id="44" name="角丸四角形 43"/>
              <p:cNvSpPr/>
              <p:nvPr/>
            </p:nvSpPr>
            <p:spPr>
              <a:xfrm>
                <a:off x="5380944" y="2440827"/>
                <a:ext cx="1198239" cy="50394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右</a:t>
                </a:r>
                <a:r>
                  <a:rPr kumimoji="1" lang="ja-JP" altLang="en-US" sz="2800" dirty="0">
                    <a:solidFill>
                      <a:schemeClr val="tx1"/>
                    </a:solidFill>
                  </a:rPr>
                  <a:t>上</a:t>
                </a:r>
              </a:p>
            </p:txBody>
          </p:sp>
          <p:sp>
            <p:nvSpPr>
              <p:cNvPr id="45" name="角丸四角形 44"/>
              <p:cNvSpPr/>
              <p:nvPr/>
            </p:nvSpPr>
            <p:spPr>
              <a:xfrm>
                <a:off x="5462463" y="4417920"/>
                <a:ext cx="1198239" cy="50394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右下</a:t>
                </a:r>
                <a:endParaRPr kumimoji="1" lang="ja-JP" altLang="en-US" sz="2800" dirty="0">
                  <a:solidFill>
                    <a:schemeClr val="tx1"/>
                  </a:solidFill>
                </a:endParaRPr>
              </a:p>
            </p:txBody>
          </p:sp>
          <p:sp>
            <p:nvSpPr>
              <p:cNvPr id="46" name="角丸四角形 45"/>
              <p:cNvSpPr/>
              <p:nvPr/>
            </p:nvSpPr>
            <p:spPr>
              <a:xfrm>
                <a:off x="2328509" y="4427025"/>
                <a:ext cx="1198239" cy="50394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tx1"/>
                    </a:solidFill>
                  </a:rPr>
                  <a:t>左下</a:t>
                </a:r>
                <a:endParaRPr kumimoji="1" lang="ja-JP" altLang="en-US" sz="2800" dirty="0">
                  <a:solidFill>
                    <a:schemeClr val="tx1"/>
                  </a:solidFill>
                </a:endParaRPr>
              </a:p>
            </p:txBody>
          </p:sp>
        </p:grpSp>
      </p:grpSp>
      <p:pic>
        <p:nvPicPr>
          <p:cNvPr id="86" name="Picture 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日付プレースホルダー 4"/>
          <p:cNvSpPr>
            <a:spLocks noGrp="1"/>
          </p:cNvSpPr>
          <p:nvPr>
            <p:ph type="dt" sz="half" idx="10"/>
          </p:nvPr>
        </p:nvSpPr>
        <p:spPr/>
        <p:txBody>
          <a:bodyPr/>
          <a:lstStyle/>
          <a:p>
            <a:r>
              <a:rPr lang="en-US" altLang="ja-JP"/>
              <a:t>2017/12/11</a:t>
            </a:r>
            <a:endParaRPr lang="ja-JP" altLang="en-US"/>
          </a:p>
        </p:txBody>
      </p:sp>
      <p:sp>
        <p:nvSpPr>
          <p:cNvPr id="85" name="テキスト ボックス 84">
            <a:extLst>
              <a:ext uri="{FF2B5EF4-FFF2-40B4-BE49-F238E27FC236}">
                <a16:creationId xmlns:a16="http://schemas.microsoft.com/office/drawing/2014/main" xmlns="" id="{BF7576ED-6710-426D-880A-A673A9D476E0}"/>
              </a:ext>
            </a:extLst>
          </p:cNvPr>
          <p:cNvSpPr txBox="1"/>
          <p:nvPr/>
        </p:nvSpPr>
        <p:spPr>
          <a:xfrm>
            <a:off x="35278" y="53218"/>
            <a:ext cx="1415772" cy="830997"/>
          </a:xfrm>
          <a:prstGeom prst="rect">
            <a:avLst/>
          </a:prstGeom>
          <a:noFill/>
        </p:spPr>
        <p:txBody>
          <a:bodyPr wrap="none" rtlCol="0">
            <a:spAutoFit/>
          </a:bodyPr>
          <a:lstStyle/>
          <a:p>
            <a:r>
              <a:rPr lang="ja-JP" altLang="en-US" sz="4800" dirty="0"/>
              <a:t>検証</a:t>
            </a:r>
          </a:p>
        </p:txBody>
      </p:sp>
      <p:grpSp>
        <p:nvGrpSpPr>
          <p:cNvPr id="23" name="グループ化 22"/>
          <p:cNvGrpSpPr/>
          <p:nvPr/>
        </p:nvGrpSpPr>
        <p:grpSpPr>
          <a:xfrm>
            <a:off x="111951" y="1416846"/>
            <a:ext cx="9621463" cy="5545561"/>
            <a:chOff x="1302921" y="1719359"/>
            <a:chExt cx="6811674" cy="3622227"/>
          </a:xfrm>
        </p:grpSpPr>
        <p:sp>
          <p:nvSpPr>
            <p:cNvPr id="24" name="テキスト ボックス 23"/>
            <p:cNvSpPr txBox="1"/>
            <p:nvPr/>
          </p:nvSpPr>
          <p:spPr>
            <a:xfrm>
              <a:off x="1549201" y="4840331"/>
              <a:ext cx="707245" cy="369332"/>
            </a:xfrm>
            <a:prstGeom prst="rect">
              <a:avLst/>
            </a:prstGeom>
            <a:noFill/>
          </p:spPr>
          <p:txBody>
            <a:bodyPr wrap="none" rtlCol="0">
              <a:spAutoFit/>
            </a:bodyPr>
            <a:lstStyle/>
            <a:p>
              <a:r>
                <a:rPr lang="ja-JP" altLang="en-US" dirty="0"/>
                <a:t>（</a:t>
              </a:r>
              <a:r>
                <a:rPr lang="en-US" altLang="ja-JP" dirty="0"/>
                <a:t>0,0</a:t>
              </a:r>
              <a:r>
                <a:rPr lang="ja-JP" altLang="en-US" dirty="0"/>
                <a:t>）</a:t>
              </a:r>
            </a:p>
          </p:txBody>
        </p:sp>
        <p:sp>
          <p:nvSpPr>
            <p:cNvPr id="25" name="テキスト ボックス 24"/>
            <p:cNvSpPr txBox="1"/>
            <p:nvPr/>
          </p:nvSpPr>
          <p:spPr>
            <a:xfrm>
              <a:off x="6760604" y="4865639"/>
              <a:ext cx="1058303" cy="369332"/>
            </a:xfrm>
            <a:prstGeom prst="rect">
              <a:avLst/>
            </a:prstGeom>
            <a:noFill/>
          </p:spPr>
          <p:txBody>
            <a:bodyPr wrap="none" rtlCol="0">
              <a:spAutoFit/>
            </a:bodyPr>
            <a:lstStyle/>
            <a:p>
              <a:r>
                <a:rPr lang="ja-JP" altLang="en-US" dirty="0"/>
                <a:t>（</a:t>
              </a:r>
              <a:r>
                <a:rPr lang="en-US" altLang="ja-JP" dirty="0"/>
                <a:t>1280,0</a:t>
              </a:r>
              <a:r>
                <a:rPr lang="ja-JP" altLang="en-US" dirty="0"/>
                <a:t>）</a:t>
              </a:r>
            </a:p>
          </p:txBody>
        </p:sp>
        <p:sp>
          <p:nvSpPr>
            <p:cNvPr id="26" name="テキスト ボックス 25"/>
            <p:cNvSpPr txBox="1"/>
            <p:nvPr/>
          </p:nvSpPr>
          <p:spPr>
            <a:xfrm>
              <a:off x="4060308" y="1719359"/>
              <a:ext cx="941283" cy="369332"/>
            </a:xfrm>
            <a:prstGeom prst="rect">
              <a:avLst/>
            </a:prstGeom>
            <a:noFill/>
          </p:spPr>
          <p:txBody>
            <a:bodyPr wrap="none" rtlCol="0">
              <a:spAutoFit/>
            </a:bodyPr>
            <a:lstStyle/>
            <a:p>
              <a:r>
                <a:rPr lang="ja-JP" altLang="en-US" dirty="0"/>
                <a:t>（</a:t>
              </a:r>
              <a:r>
                <a:rPr lang="en-US" altLang="ja-JP" dirty="0"/>
                <a:t>640,0</a:t>
              </a:r>
              <a:r>
                <a:rPr lang="ja-JP" altLang="en-US" dirty="0"/>
                <a:t>）</a:t>
              </a:r>
            </a:p>
          </p:txBody>
        </p:sp>
        <p:sp>
          <p:nvSpPr>
            <p:cNvPr id="27" name="テキスト ボックス 26"/>
            <p:cNvSpPr txBox="1"/>
            <p:nvPr/>
          </p:nvSpPr>
          <p:spPr>
            <a:xfrm>
              <a:off x="1371580" y="4511000"/>
              <a:ext cx="941283" cy="369332"/>
            </a:xfrm>
            <a:prstGeom prst="rect">
              <a:avLst/>
            </a:prstGeom>
            <a:noFill/>
          </p:spPr>
          <p:txBody>
            <a:bodyPr wrap="none" rtlCol="0">
              <a:spAutoFit/>
            </a:bodyPr>
            <a:lstStyle/>
            <a:p>
              <a:r>
                <a:rPr lang="ja-JP" altLang="en-US" dirty="0"/>
                <a:t>（</a:t>
              </a:r>
              <a:r>
                <a:rPr lang="en-US" altLang="ja-JP" dirty="0"/>
                <a:t>0,152</a:t>
              </a:r>
              <a:r>
                <a:rPr lang="ja-JP" altLang="en-US" dirty="0"/>
                <a:t>）</a:t>
              </a:r>
            </a:p>
          </p:txBody>
        </p:sp>
        <p:sp>
          <p:nvSpPr>
            <p:cNvPr id="28" name="テキスト ボックス 27"/>
            <p:cNvSpPr txBox="1"/>
            <p:nvPr/>
          </p:nvSpPr>
          <p:spPr>
            <a:xfrm>
              <a:off x="1371580" y="3632439"/>
              <a:ext cx="941283" cy="369332"/>
            </a:xfrm>
            <a:prstGeom prst="rect">
              <a:avLst/>
            </a:prstGeom>
            <a:noFill/>
          </p:spPr>
          <p:txBody>
            <a:bodyPr wrap="none" rtlCol="0">
              <a:spAutoFit/>
            </a:bodyPr>
            <a:lstStyle/>
            <a:p>
              <a:r>
                <a:rPr lang="ja-JP" altLang="en-US" dirty="0"/>
                <a:t>（</a:t>
              </a:r>
              <a:r>
                <a:rPr lang="en-US" altLang="ja-JP" dirty="0"/>
                <a:t>0,392</a:t>
              </a:r>
              <a:r>
                <a:rPr lang="ja-JP" altLang="en-US" dirty="0"/>
                <a:t>）</a:t>
              </a:r>
            </a:p>
          </p:txBody>
        </p:sp>
        <p:sp>
          <p:nvSpPr>
            <p:cNvPr id="29" name="テキスト ボックス 28"/>
            <p:cNvSpPr txBox="1"/>
            <p:nvPr/>
          </p:nvSpPr>
          <p:spPr>
            <a:xfrm>
              <a:off x="6721243" y="3672569"/>
              <a:ext cx="1292341" cy="369332"/>
            </a:xfrm>
            <a:prstGeom prst="rect">
              <a:avLst/>
            </a:prstGeom>
            <a:noFill/>
          </p:spPr>
          <p:txBody>
            <a:bodyPr wrap="none" rtlCol="0">
              <a:spAutoFit/>
            </a:bodyPr>
            <a:lstStyle/>
            <a:p>
              <a:r>
                <a:rPr lang="ja-JP" altLang="en-US" dirty="0"/>
                <a:t>（</a:t>
              </a:r>
              <a:r>
                <a:rPr lang="en-US" altLang="ja-JP" dirty="0"/>
                <a:t>1280,392</a:t>
              </a:r>
              <a:r>
                <a:rPr lang="ja-JP" altLang="en-US" dirty="0"/>
                <a:t>）</a:t>
              </a:r>
            </a:p>
          </p:txBody>
        </p:sp>
        <p:sp>
          <p:nvSpPr>
            <p:cNvPr id="30" name="テキスト ボックス 29"/>
            <p:cNvSpPr txBox="1"/>
            <p:nvPr/>
          </p:nvSpPr>
          <p:spPr>
            <a:xfrm>
              <a:off x="1361430" y="2153112"/>
              <a:ext cx="941283" cy="369332"/>
            </a:xfrm>
            <a:prstGeom prst="rect">
              <a:avLst/>
            </a:prstGeom>
            <a:noFill/>
          </p:spPr>
          <p:txBody>
            <a:bodyPr wrap="none" rtlCol="0">
              <a:spAutoFit/>
            </a:bodyPr>
            <a:lstStyle/>
            <a:p>
              <a:r>
                <a:rPr lang="ja-JP" altLang="en-US" dirty="0"/>
                <a:t>（</a:t>
              </a:r>
              <a:r>
                <a:rPr lang="en-US" altLang="ja-JP" dirty="0"/>
                <a:t>0,872</a:t>
              </a:r>
              <a:r>
                <a:rPr lang="ja-JP" altLang="en-US" dirty="0"/>
                <a:t>）</a:t>
              </a:r>
            </a:p>
          </p:txBody>
        </p:sp>
        <p:sp>
          <p:nvSpPr>
            <p:cNvPr id="31" name="テキスト ボックス 30"/>
            <p:cNvSpPr txBox="1"/>
            <p:nvPr/>
          </p:nvSpPr>
          <p:spPr>
            <a:xfrm>
              <a:off x="1361430" y="3033547"/>
              <a:ext cx="941283" cy="369332"/>
            </a:xfrm>
            <a:prstGeom prst="rect">
              <a:avLst/>
            </a:prstGeom>
            <a:noFill/>
          </p:spPr>
          <p:txBody>
            <a:bodyPr wrap="none" rtlCol="0">
              <a:spAutoFit/>
            </a:bodyPr>
            <a:lstStyle/>
            <a:p>
              <a:r>
                <a:rPr lang="ja-JP" altLang="en-US" dirty="0"/>
                <a:t>（</a:t>
              </a:r>
              <a:r>
                <a:rPr lang="en-US" altLang="ja-JP" dirty="0"/>
                <a:t>0,632</a:t>
              </a:r>
              <a:r>
                <a:rPr lang="ja-JP" altLang="en-US" dirty="0"/>
                <a:t>）</a:t>
              </a:r>
            </a:p>
          </p:txBody>
        </p:sp>
        <p:sp>
          <p:nvSpPr>
            <p:cNvPr id="33" name="テキスト ボックス 32"/>
            <p:cNvSpPr txBox="1"/>
            <p:nvPr/>
          </p:nvSpPr>
          <p:spPr>
            <a:xfrm>
              <a:off x="1302921" y="1843636"/>
              <a:ext cx="1058303" cy="369332"/>
            </a:xfrm>
            <a:prstGeom prst="rect">
              <a:avLst/>
            </a:prstGeom>
            <a:noFill/>
          </p:spPr>
          <p:txBody>
            <a:bodyPr wrap="none" rtlCol="0">
              <a:spAutoFit/>
            </a:bodyPr>
            <a:lstStyle/>
            <a:p>
              <a:r>
                <a:rPr lang="ja-JP" altLang="en-US" dirty="0"/>
                <a:t>（</a:t>
              </a:r>
              <a:r>
                <a:rPr lang="en-US" altLang="ja-JP" dirty="0"/>
                <a:t>0,1024</a:t>
              </a:r>
              <a:r>
                <a:rPr lang="ja-JP" altLang="en-US" dirty="0"/>
                <a:t>）</a:t>
              </a:r>
            </a:p>
          </p:txBody>
        </p:sp>
        <p:sp>
          <p:nvSpPr>
            <p:cNvPr id="47" name="テキスト ボックス 46"/>
            <p:cNvSpPr txBox="1"/>
            <p:nvPr/>
          </p:nvSpPr>
          <p:spPr>
            <a:xfrm>
              <a:off x="6705235" y="1845005"/>
              <a:ext cx="1409360" cy="369332"/>
            </a:xfrm>
            <a:prstGeom prst="rect">
              <a:avLst/>
            </a:prstGeom>
            <a:noFill/>
          </p:spPr>
          <p:txBody>
            <a:bodyPr wrap="none" rtlCol="0">
              <a:spAutoFit/>
            </a:bodyPr>
            <a:lstStyle/>
            <a:p>
              <a:r>
                <a:rPr lang="ja-JP" altLang="en-US" dirty="0"/>
                <a:t>（</a:t>
              </a:r>
              <a:r>
                <a:rPr lang="en-US" altLang="ja-JP" dirty="0"/>
                <a:t>1280,1024</a:t>
              </a:r>
              <a:r>
                <a:rPr lang="ja-JP" altLang="en-US" dirty="0"/>
                <a:t>）</a:t>
              </a:r>
            </a:p>
          </p:txBody>
        </p:sp>
        <p:sp>
          <p:nvSpPr>
            <p:cNvPr id="50" name="テキスト ボックス 49"/>
            <p:cNvSpPr txBox="1"/>
            <p:nvPr/>
          </p:nvSpPr>
          <p:spPr>
            <a:xfrm>
              <a:off x="3976550" y="4972254"/>
              <a:ext cx="1292341" cy="369332"/>
            </a:xfrm>
            <a:prstGeom prst="rect">
              <a:avLst/>
            </a:prstGeom>
            <a:noFill/>
          </p:spPr>
          <p:txBody>
            <a:bodyPr wrap="none" rtlCol="0">
              <a:spAutoFit/>
            </a:bodyPr>
            <a:lstStyle/>
            <a:p>
              <a:r>
                <a:rPr lang="ja-JP" altLang="en-US" dirty="0"/>
                <a:t>（</a:t>
              </a:r>
              <a:r>
                <a:rPr lang="en-US" altLang="ja-JP" dirty="0"/>
                <a:t>640,1024</a:t>
              </a:r>
              <a:r>
                <a:rPr lang="ja-JP" altLang="en-US" dirty="0"/>
                <a:t>）</a:t>
              </a:r>
            </a:p>
          </p:txBody>
        </p:sp>
        <p:sp>
          <p:nvSpPr>
            <p:cNvPr id="51" name="テキスト ボックス 50"/>
            <p:cNvSpPr txBox="1"/>
            <p:nvPr/>
          </p:nvSpPr>
          <p:spPr>
            <a:xfrm>
              <a:off x="6708970" y="3035969"/>
              <a:ext cx="1292341" cy="369332"/>
            </a:xfrm>
            <a:prstGeom prst="rect">
              <a:avLst/>
            </a:prstGeom>
            <a:noFill/>
          </p:spPr>
          <p:txBody>
            <a:bodyPr wrap="none" rtlCol="0">
              <a:spAutoFit/>
            </a:bodyPr>
            <a:lstStyle/>
            <a:p>
              <a:r>
                <a:rPr lang="ja-JP" altLang="en-US" dirty="0"/>
                <a:t>（</a:t>
              </a:r>
              <a:r>
                <a:rPr lang="en-US" altLang="ja-JP" dirty="0"/>
                <a:t>1280,632</a:t>
              </a:r>
              <a:r>
                <a:rPr lang="ja-JP" altLang="en-US" dirty="0"/>
                <a:t>）</a:t>
              </a:r>
            </a:p>
          </p:txBody>
        </p:sp>
        <p:sp>
          <p:nvSpPr>
            <p:cNvPr id="52" name="テキスト ボックス 51"/>
            <p:cNvSpPr txBox="1"/>
            <p:nvPr/>
          </p:nvSpPr>
          <p:spPr>
            <a:xfrm>
              <a:off x="6726655" y="2164210"/>
              <a:ext cx="1292341" cy="369332"/>
            </a:xfrm>
            <a:prstGeom prst="rect">
              <a:avLst/>
            </a:prstGeom>
            <a:noFill/>
          </p:spPr>
          <p:txBody>
            <a:bodyPr wrap="none" rtlCol="0">
              <a:spAutoFit/>
            </a:bodyPr>
            <a:lstStyle/>
            <a:p>
              <a:r>
                <a:rPr lang="ja-JP" altLang="en-US" dirty="0"/>
                <a:t>（</a:t>
              </a:r>
              <a:r>
                <a:rPr lang="en-US" altLang="ja-JP" dirty="0"/>
                <a:t>1280,872</a:t>
              </a:r>
              <a:r>
                <a:rPr lang="ja-JP" altLang="en-US" dirty="0"/>
                <a:t>）</a:t>
              </a:r>
            </a:p>
          </p:txBody>
        </p:sp>
        <p:sp>
          <p:nvSpPr>
            <p:cNvPr id="53" name="テキスト ボックス 52"/>
            <p:cNvSpPr txBox="1"/>
            <p:nvPr/>
          </p:nvSpPr>
          <p:spPr>
            <a:xfrm>
              <a:off x="6763745" y="4554555"/>
              <a:ext cx="1292341" cy="369332"/>
            </a:xfrm>
            <a:prstGeom prst="rect">
              <a:avLst/>
            </a:prstGeom>
            <a:noFill/>
          </p:spPr>
          <p:txBody>
            <a:bodyPr wrap="none" rtlCol="0">
              <a:spAutoFit/>
            </a:bodyPr>
            <a:lstStyle/>
            <a:p>
              <a:r>
                <a:rPr lang="ja-JP" altLang="en-US" dirty="0"/>
                <a:t>（</a:t>
              </a:r>
              <a:r>
                <a:rPr lang="en-US" altLang="ja-JP" dirty="0"/>
                <a:t>1280,152</a:t>
              </a:r>
              <a:r>
                <a:rPr lang="ja-JP" altLang="en-US" dirty="0"/>
                <a:t>）</a:t>
              </a:r>
            </a:p>
          </p:txBody>
        </p:sp>
      </p:grpSp>
      <p:sp>
        <p:nvSpPr>
          <p:cNvPr id="54" name="角丸四角形吹き出し 2">
            <a:extLst>
              <a:ext uri="{FF2B5EF4-FFF2-40B4-BE49-F238E27FC236}">
                <a16:creationId xmlns:a16="http://schemas.microsoft.com/office/drawing/2014/main" xmlns="" id="{1EDD76B1-D245-4CBD-8237-14185AADD7BA}"/>
              </a:ext>
            </a:extLst>
          </p:cNvPr>
          <p:cNvSpPr/>
          <p:nvPr/>
        </p:nvSpPr>
        <p:spPr>
          <a:xfrm>
            <a:off x="2064484" y="342357"/>
            <a:ext cx="6887102" cy="1064964"/>
          </a:xfrm>
          <a:prstGeom prst="wedgeRoundRectCallout">
            <a:avLst>
              <a:gd name="adj1" fmla="val 5116"/>
              <a:gd name="adj2" fmla="val 80575"/>
              <a:gd name="adj3" fmla="val 16667"/>
            </a:avLst>
          </a:prstGeom>
          <a:solidFill>
            <a:schemeClr val="bg1"/>
          </a:solid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5" name="テキスト ボックス 54">
            <a:extLst>
              <a:ext uri="{FF2B5EF4-FFF2-40B4-BE49-F238E27FC236}">
                <a16:creationId xmlns:a16="http://schemas.microsoft.com/office/drawing/2014/main" xmlns="" id="{101096EB-4E84-4126-9BDC-6B238285AD02}"/>
              </a:ext>
            </a:extLst>
          </p:cNvPr>
          <p:cNvSpPr txBox="1"/>
          <p:nvPr/>
        </p:nvSpPr>
        <p:spPr>
          <a:xfrm>
            <a:off x="2152789" y="461286"/>
            <a:ext cx="6710491" cy="830997"/>
          </a:xfrm>
          <a:prstGeom prst="rect">
            <a:avLst/>
          </a:prstGeom>
          <a:noFill/>
        </p:spPr>
        <p:txBody>
          <a:bodyPr wrap="none" rtlCol="0">
            <a:spAutoFit/>
          </a:bodyPr>
          <a:lstStyle/>
          <a:p>
            <a:r>
              <a:rPr lang="en-US" altLang="ja-JP" sz="2400" dirty="0"/>
              <a:t>POP</a:t>
            </a:r>
            <a:r>
              <a:rPr lang="ja-JP" altLang="en-US" sz="2400" dirty="0"/>
              <a:t>を座標に置き換えることで、</a:t>
            </a:r>
            <a:endParaRPr lang="en-US" altLang="ja-JP" sz="2400" dirty="0"/>
          </a:p>
          <a:p>
            <a:r>
              <a:rPr lang="ja-JP" altLang="en-US" sz="2400" dirty="0"/>
              <a:t>視線が動く順序と注視時間を数値化し分析を行う。</a:t>
            </a:r>
            <a:endParaRPr lang="en-US" altLang="ja-JP" sz="2400" dirty="0"/>
          </a:p>
        </p:txBody>
      </p:sp>
      <p:sp>
        <p:nvSpPr>
          <p:cNvPr id="2" name="スライド番号プレースホルダー 1">
            <a:extLst>
              <a:ext uri="{FF2B5EF4-FFF2-40B4-BE49-F238E27FC236}">
                <a16:creationId xmlns:a16="http://schemas.microsoft.com/office/drawing/2014/main" xmlns="" id="{970637CA-3520-4A6F-93A1-9570FFAAC62F}"/>
              </a:ext>
            </a:extLst>
          </p:cNvPr>
          <p:cNvSpPr>
            <a:spLocks noGrp="1"/>
          </p:cNvSpPr>
          <p:nvPr>
            <p:ph type="sldNum" sz="quarter" idx="12"/>
          </p:nvPr>
        </p:nvSpPr>
        <p:spPr/>
        <p:txBody>
          <a:bodyPr/>
          <a:lstStyle/>
          <a:p>
            <a:fld id="{23DE9F7B-45CB-4F71-8B93-DBA7E176780B}" type="slidenum">
              <a:rPr lang="ja-JP" altLang="en-US" smtClean="0"/>
              <a:pPr/>
              <a:t>33</a:t>
            </a:fld>
            <a:endParaRPr lang="ja-JP" altLang="en-US"/>
          </a:p>
        </p:txBody>
      </p:sp>
    </p:spTree>
    <p:extLst>
      <p:ext uri="{BB962C8B-B14F-4D97-AF65-F5344CB8AC3E}">
        <p14:creationId xmlns:p14="http://schemas.microsoft.com/office/powerpoint/2010/main" val="4184861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down)">
                                      <p:cBhvr>
                                        <p:cTn id="15" dur="500"/>
                                        <p:tgtEl>
                                          <p:spTgt spid="54"/>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55"/>
                                        </p:tgtEl>
                                        <p:attrNameLst>
                                          <p:attrName>style.visibility</p:attrName>
                                        </p:attrNameLst>
                                      </p:cBhvr>
                                      <p:to>
                                        <p:strVal val="visible"/>
                                      </p:to>
                                    </p:set>
                                    <p:animEffect transition="in" filter="wipe(down)">
                                      <p:cBhvr>
                                        <p:cTn id="1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278" y="1125233"/>
            <a:ext cx="8755614" cy="2640237"/>
          </a:xfrm>
          <a:prstGeom prst="rect">
            <a:avLst/>
          </a:prstGeom>
        </p:spPr>
      </p:pic>
      <p:pic>
        <p:nvPicPr>
          <p:cNvPr id="5" name="図 4"/>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42875" y="4364967"/>
            <a:ext cx="8591550" cy="2514420"/>
          </a:xfrm>
          <a:prstGeom prst="rect">
            <a:avLst/>
          </a:prstGeom>
        </p:spPr>
      </p:pic>
      <p:sp>
        <p:nvSpPr>
          <p:cNvPr id="6" name="テキスト ボックス 5"/>
          <p:cNvSpPr txBox="1"/>
          <p:nvPr/>
        </p:nvSpPr>
        <p:spPr>
          <a:xfrm>
            <a:off x="0" y="781029"/>
            <a:ext cx="8725466" cy="461665"/>
          </a:xfrm>
          <a:prstGeom prst="rect">
            <a:avLst/>
          </a:prstGeom>
          <a:noFill/>
        </p:spPr>
        <p:txBody>
          <a:bodyPr wrap="none" rtlCol="0">
            <a:spAutoFit/>
          </a:bodyPr>
          <a:lstStyle/>
          <a:p>
            <a:r>
              <a:rPr kumimoji="1" lang="ja-JP" altLang="en-US" sz="2400" dirty="0"/>
              <a:t>■「どちらのイラストを先に見たか」とポジティブ指数に差があるか</a:t>
            </a:r>
          </a:p>
        </p:txBody>
      </p:sp>
      <p:sp>
        <p:nvSpPr>
          <p:cNvPr id="8" name="テキスト ボックス 7">
            <a:extLst>
              <a:ext uri="{FF2B5EF4-FFF2-40B4-BE49-F238E27FC236}">
                <a16:creationId xmlns:a16="http://schemas.microsoft.com/office/drawing/2014/main" xmlns="" id="{74F06C12-D608-4239-A5C8-8F1E6C8AC44A}"/>
              </a:ext>
            </a:extLst>
          </p:cNvPr>
          <p:cNvSpPr txBox="1"/>
          <p:nvPr/>
        </p:nvSpPr>
        <p:spPr>
          <a:xfrm>
            <a:off x="35278" y="53218"/>
            <a:ext cx="3570208" cy="830997"/>
          </a:xfrm>
          <a:prstGeom prst="rect">
            <a:avLst/>
          </a:prstGeom>
          <a:noFill/>
        </p:spPr>
        <p:txBody>
          <a:bodyPr wrap="none" rtlCol="0">
            <a:spAutoFit/>
          </a:bodyPr>
          <a:lstStyle/>
          <a:p>
            <a:r>
              <a:rPr kumimoji="1" lang="ja-JP" altLang="en-US" sz="4800" dirty="0"/>
              <a:t>分析：仮説①</a:t>
            </a:r>
          </a:p>
        </p:txBody>
      </p:sp>
      <p:sp>
        <p:nvSpPr>
          <p:cNvPr id="10" name="テキスト ボックス 9">
            <a:extLst>
              <a:ext uri="{FF2B5EF4-FFF2-40B4-BE49-F238E27FC236}">
                <a16:creationId xmlns:a16="http://schemas.microsoft.com/office/drawing/2014/main" xmlns="" id="{3EB97405-3A48-4C46-A9BF-A6CB8F9635C2}"/>
              </a:ext>
            </a:extLst>
          </p:cNvPr>
          <p:cNvSpPr txBox="1"/>
          <p:nvPr/>
        </p:nvSpPr>
        <p:spPr>
          <a:xfrm>
            <a:off x="65426" y="3957226"/>
            <a:ext cx="8616461" cy="461665"/>
          </a:xfrm>
          <a:prstGeom prst="rect">
            <a:avLst/>
          </a:prstGeom>
          <a:noFill/>
        </p:spPr>
        <p:txBody>
          <a:bodyPr wrap="none" rtlCol="0">
            <a:spAutoFit/>
          </a:bodyPr>
          <a:lstStyle/>
          <a:p>
            <a:r>
              <a:rPr kumimoji="1" lang="ja-JP" altLang="en-US" sz="2400" dirty="0"/>
              <a:t>■「どちらのイラストを先に見たか」とネガティブ指数に差があるか</a:t>
            </a:r>
          </a:p>
        </p:txBody>
      </p:sp>
      <p:sp>
        <p:nvSpPr>
          <p:cNvPr id="7" name="吹き出し: 角を丸めた四角形 6">
            <a:extLst>
              <a:ext uri="{FF2B5EF4-FFF2-40B4-BE49-F238E27FC236}">
                <a16:creationId xmlns:a16="http://schemas.microsoft.com/office/drawing/2014/main" xmlns="" id="{0167A1D1-E056-4C5A-991B-0F1B529B604C}"/>
              </a:ext>
            </a:extLst>
          </p:cNvPr>
          <p:cNvSpPr/>
          <p:nvPr/>
        </p:nvSpPr>
        <p:spPr>
          <a:xfrm>
            <a:off x="4770703" y="1429083"/>
            <a:ext cx="1944216" cy="881368"/>
          </a:xfrm>
          <a:prstGeom prst="wedgeRoundRectCallout">
            <a:avLst>
              <a:gd name="adj1" fmla="val -38252"/>
              <a:gd name="adj2" fmla="val 6538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有意確率：</a:t>
            </a:r>
            <a:r>
              <a:rPr lang="en-US" altLang="ja-JP" sz="2400" dirty="0">
                <a:solidFill>
                  <a:schemeClr val="tx1"/>
                </a:solidFill>
              </a:rPr>
              <a:t>28.8</a:t>
            </a:r>
            <a:r>
              <a:rPr kumimoji="1" lang="ja-JP" altLang="en-US" sz="2400" dirty="0">
                <a:solidFill>
                  <a:schemeClr val="tx1"/>
                </a:solidFill>
              </a:rPr>
              <a:t>％</a:t>
            </a:r>
          </a:p>
        </p:txBody>
      </p:sp>
      <p:grpSp>
        <p:nvGrpSpPr>
          <p:cNvPr id="19" name="グループ化 18">
            <a:extLst>
              <a:ext uri="{FF2B5EF4-FFF2-40B4-BE49-F238E27FC236}">
                <a16:creationId xmlns:a16="http://schemas.microsoft.com/office/drawing/2014/main" xmlns="" id="{DBF85ABC-2B8C-478C-A19B-181A10F39DD7}"/>
              </a:ext>
            </a:extLst>
          </p:cNvPr>
          <p:cNvGrpSpPr/>
          <p:nvPr/>
        </p:nvGrpSpPr>
        <p:grpSpPr>
          <a:xfrm>
            <a:off x="6356049" y="1242694"/>
            <a:ext cx="2466454" cy="1290685"/>
            <a:chOff x="8725466" y="1069344"/>
            <a:chExt cx="2466454" cy="1290685"/>
          </a:xfrm>
        </p:grpSpPr>
        <p:sp>
          <p:nvSpPr>
            <p:cNvPr id="20" name="星: 32 pt 19">
              <a:extLst>
                <a:ext uri="{FF2B5EF4-FFF2-40B4-BE49-F238E27FC236}">
                  <a16:creationId xmlns:a16="http://schemas.microsoft.com/office/drawing/2014/main" xmlns="" id="{646C0771-C922-48E0-9542-4E9AC9D30007}"/>
                </a:ext>
              </a:extLst>
            </p:cNvPr>
            <p:cNvSpPr/>
            <p:nvPr/>
          </p:nvSpPr>
          <p:spPr>
            <a:xfrm>
              <a:off x="8826170" y="1069344"/>
              <a:ext cx="2166739" cy="1194369"/>
            </a:xfrm>
            <a:prstGeom prst="star3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1" name="楕円 20">
              <a:extLst>
                <a:ext uri="{FF2B5EF4-FFF2-40B4-BE49-F238E27FC236}">
                  <a16:creationId xmlns:a16="http://schemas.microsoft.com/office/drawing/2014/main" xmlns="" id="{BEB516A6-7CE0-40AE-9C29-5FC8D577773C}"/>
                </a:ext>
              </a:extLst>
            </p:cNvPr>
            <p:cNvSpPr/>
            <p:nvPr/>
          </p:nvSpPr>
          <p:spPr>
            <a:xfrm>
              <a:off x="8725466" y="1165660"/>
              <a:ext cx="2365750" cy="102212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統計的に非有意</a:t>
              </a:r>
            </a:p>
          </p:txBody>
        </p:sp>
        <p:pic>
          <p:nvPicPr>
            <p:cNvPr id="22" name="図 21">
              <a:extLst>
                <a:ext uri="{FF2B5EF4-FFF2-40B4-BE49-F238E27FC236}">
                  <a16:creationId xmlns:a16="http://schemas.microsoft.com/office/drawing/2014/main" xmlns="" id="{26CC1A3B-96B9-41A6-BC2C-8D384ED5D99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1967" y="1488143"/>
              <a:ext cx="879953" cy="871886"/>
            </a:xfrm>
            <a:prstGeom prst="rect">
              <a:avLst/>
            </a:prstGeom>
          </p:spPr>
        </p:pic>
      </p:grpSp>
      <p:sp>
        <p:nvSpPr>
          <p:cNvPr id="23" name="吹き出し: 角を丸めた四角形 22">
            <a:extLst>
              <a:ext uri="{FF2B5EF4-FFF2-40B4-BE49-F238E27FC236}">
                <a16:creationId xmlns:a16="http://schemas.microsoft.com/office/drawing/2014/main" xmlns="" id="{CAA08A08-A5FA-4A19-9D3B-309A1C054262}"/>
              </a:ext>
            </a:extLst>
          </p:cNvPr>
          <p:cNvSpPr/>
          <p:nvPr/>
        </p:nvSpPr>
        <p:spPr>
          <a:xfrm>
            <a:off x="4840641" y="4585585"/>
            <a:ext cx="1944216" cy="881368"/>
          </a:xfrm>
          <a:prstGeom prst="wedgeRoundRectCallout">
            <a:avLst>
              <a:gd name="adj1" fmla="val -38252"/>
              <a:gd name="adj2" fmla="val 6538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有意確率：</a:t>
            </a:r>
            <a:endParaRPr kumimoji="1" lang="en-US" altLang="ja-JP" sz="2400" dirty="0">
              <a:solidFill>
                <a:schemeClr val="tx1"/>
              </a:solidFill>
            </a:endParaRPr>
          </a:p>
          <a:p>
            <a:pPr algn="ctr"/>
            <a:r>
              <a:rPr lang="en-US" altLang="ja-JP" sz="2400" dirty="0">
                <a:solidFill>
                  <a:schemeClr val="tx1"/>
                </a:solidFill>
              </a:rPr>
              <a:t>75.7</a:t>
            </a:r>
            <a:r>
              <a:rPr kumimoji="1" lang="ja-JP" altLang="en-US" sz="2400" dirty="0">
                <a:solidFill>
                  <a:schemeClr val="tx1"/>
                </a:solidFill>
              </a:rPr>
              <a:t>％</a:t>
            </a:r>
          </a:p>
        </p:txBody>
      </p:sp>
      <p:grpSp>
        <p:nvGrpSpPr>
          <p:cNvPr id="2" name="グループ化 1">
            <a:extLst>
              <a:ext uri="{FF2B5EF4-FFF2-40B4-BE49-F238E27FC236}">
                <a16:creationId xmlns:a16="http://schemas.microsoft.com/office/drawing/2014/main" xmlns="" id="{629CECFD-D82E-4318-A7D7-E4A0104E32FD}"/>
              </a:ext>
            </a:extLst>
          </p:cNvPr>
          <p:cNvGrpSpPr/>
          <p:nvPr/>
        </p:nvGrpSpPr>
        <p:grpSpPr>
          <a:xfrm>
            <a:off x="6396215" y="4418891"/>
            <a:ext cx="2471653" cy="1290685"/>
            <a:chOff x="8725466" y="1069344"/>
            <a:chExt cx="2466454" cy="1290685"/>
          </a:xfrm>
        </p:grpSpPr>
        <p:sp>
          <p:nvSpPr>
            <p:cNvPr id="11" name="星: 32 pt 10">
              <a:extLst>
                <a:ext uri="{FF2B5EF4-FFF2-40B4-BE49-F238E27FC236}">
                  <a16:creationId xmlns:a16="http://schemas.microsoft.com/office/drawing/2014/main" xmlns="" id="{723712CD-1782-413A-9E95-EA87B8665911}"/>
                </a:ext>
              </a:extLst>
            </p:cNvPr>
            <p:cNvSpPr/>
            <p:nvPr/>
          </p:nvSpPr>
          <p:spPr>
            <a:xfrm>
              <a:off x="8826170" y="1069344"/>
              <a:ext cx="2166739" cy="1194369"/>
            </a:xfrm>
            <a:prstGeom prst="star3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2" name="楕円 11">
              <a:extLst>
                <a:ext uri="{FF2B5EF4-FFF2-40B4-BE49-F238E27FC236}">
                  <a16:creationId xmlns:a16="http://schemas.microsoft.com/office/drawing/2014/main" xmlns="" id="{0A7A48EE-2957-4C2D-889A-871958F1649F}"/>
                </a:ext>
              </a:extLst>
            </p:cNvPr>
            <p:cNvSpPr/>
            <p:nvPr/>
          </p:nvSpPr>
          <p:spPr>
            <a:xfrm>
              <a:off x="8725466" y="1165660"/>
              <a:ext cx="2365750" cy="102212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統計的に非有意</a:t>
              </a:r>
            </a:p>
          </p:txBody>
        </p:sp>
        <p:pic>
          <p:nvPicPr>
            <p:cNvPr id="13" name="図 12">
              <a:extLst>
                <a:ext uri="{FF2B5EF4-FFF2-40B4-BE49-F238E27FC236}">
                  <a16:creationId xmlns:a16="http://schemas.microsoft.com/office/drawing/2014/main" xmlns="" id="{552B21A5-E7DB-4EE5-8DA3-78D7DA0309C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311967" y="1488143"/>
              <a:ext cx="879953" cy="871886"/>
            </a:xfrm>
            <a:prstGeom prst="rect">
              <a:avLst/>
            </a:prstGeom>
          </p:spPr>
        </p:pic>
      </p:grpSp>
    </p:spTree>
    <p:extLst>
      <p:ext uri="{BB962C8B-B14F-4D97-AF65-F5344CB8AC3E}">
        <p14:creationId xmlns:p14="http://schemas.microsoft.com/office/powerpoint/2010/main" val="168035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xmlns="" id="{D7A40AB4-BBAB-4AD4-94B1-48A41FE59D9D}"/>
              </a:ext>
            </a:extLst>
          </p:cNvPr>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5278" y="1167660"/>
            <a:ext cx="9003947" cy="2502626"/>
          </a:xfrm>
          <a:prstGeom prst="rect">
            <a:avLst/>
          </a:prstGeom>
        </p:spPr>
      </p:pic>
      <p:sp>
        <p:nvSpPr>
          <p:cNvPr id="4" name="テキスト ボックス 3">
            <a:extLst>
              <a:ext uri="{FF2B5EF4-FFF2-40B4-BE49-F238E27FC236}">
                <a16:creationId xmlns:a16="http://schemas.microsoft.com/office/drawing/2014/main" xmlns="" id="{81FEB62B-9E2F-4456-B83C-DDBC3DE20216}"/>
              </a:ext>
            </a:extLst>
          </p:cNvPr>
          <p:cNvSpPr txBox="1"/>
          <p:nvPr/>
        </p:nvSpPr>
        <p:spPr>
          <a:xfrm>
            <a:off x="0" y="781029"/>
            <a:ext cx="8661345" cy="461665"/>
          </a:xfrm>
          <a:prstGeom prst="rect">
            <a:avLst/>
          </a:prstGeom>
          <a:noFill/>
        </p:spPr>
        <p:txBody>
          <a:bodyPr wrap="none" rtlCol="0">
            <a:spAutoFit/>
          </a:bodyPr>
          <a:lstStyle/>
          <a:p>
            <a:r>
              <a:rPr kumimoji="1" lang="ja-JP" altLang="en-US" sz="2400" dirty="0"/>
              <a:t>■「どちらのテキストを先に見たか」とポジティブ指数に差があるか</a:t>
            </a:r>
          </a:p>
        </p:txBody>
      </p:sp>
      <p:sp>
        <p:nvSpPr>
          <p:cNvPr id="5" name="テキスト ボックス 4">
            <a:extLst>
              <a:ext uri="{FF2B5EF4-FFF2-40B4-BE49-F238E27FC236}">
                <a16:creationId xmlns:a16="http://schemas.microsoft.com/office/drawing/2014/main" xmlns="" id="{9A7D78F3-6ED3-4C83-956E-F0A03E72771F}"/>
              </a:ext>
            </a:extLst>
          </p:cNvPr>
          <p:cNvSpPr txBox="1"/>
          <p:nvPr/>
        </p:nvSpPr>
        <p:spPr>
          <a:xfrm>
            <a:off x="65426" y="3957226"/>
            <a:ext cx="8661345" cy="461665"/>
          </a:xfrm>
          <a:prstGeom prst="rect">
            <a:avLst/>
          </a:prstGeom>
          <a:noFill/>
        </p:spPr>
        <p:txBody>
          <a:bodyPr wrap="none" rtlCol="0">
            <a:spAutoFit/>
          </a:bodyPr>
          <a:lstStyle/>
          <a:p>
            <a:r>
              <a:rPr kumimoji="1" lang="ja-JP" altLang="en-US" sz="2400" dirty="0"/>
              <a:t>■「どちらの</a:t>
            </a:r>
            <a:r>
              <a:rPr lang="ja-JP" altLang="en-US" sz="2400" dirty="0"/>
              <a:t>テキスト</a:t>
            </a:r>
            <a:r>
              <a:rPr kumimoji="1" lang="ja-JP" altLang="en-US" sz="2400" dirty="0"/>
              <a:t>を先に見たか」とネガティブ指数に差があるか</a:t>
            </a:r>
          </a:p>
        </p:txBody>
      </p:sp>
      <p:pic>
        <p:nvPicPr>
          <p:cNvPr id="8" name="図 7">
            <a:extLst>
              <a:ext uri="{FF2B5EF4-FFF2-40B4-BE49-F238E27FC236}">
                <a16:creationId xmlns:a16="http://schemas.microsoft.com/office/drawing/2014/main" xmlns="" id="{C4C843E9-89EA-49F9-95B6-0AABC32819C6}"/>
              </a:ext>
            </a:extLst>
          </p:cNvPr>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1327" y="4326933"/>
            <a:ext cx="9115674" cy="2531067"/>
          </a:xfrm>
          <a:prstGeom prst="rect">
            <a:avLst/>
          </a:prstGeom>
        </p:spPr>
      </p:pic>
      <p:sp>
        <p:nvSpPr>
          <p:cNvPr id="9" name="テキスト ボックス 8">
            <a:extLst>
              <a:ext uri="{FF2B5EF4-FFF2-40B4-BE49-F238E27FC236}">
                <a16:creationId xmlns:a16="http://schemas.microsoft.com/office/drawing/2014/main" xmlns="" id="{9554A423-291C-476B-9ADC-7D8DD8577087}"/>
              </a:ext>
            </a:extLst>
          </p:cNvPr>
          <p:cNvSpPr txBox="1"/>
          <p:nvPr/>
        </p:nvSpPr>
        <p:spPr>
          <a:xfrm>
            <a:off x="35278" y="53218"/>
            <a:ext cx="4801314" cy="830997"/>
          </a:xfrm>
          <a:prstGeom prst="rect">
            <a:avLst/>
          </a:prstGeom>
          <a:noFill/>
        </p:spPr>
        <p:txBody>
          <a:bodyPr wrap="none" rtlCol="0">
            <a:spAutoFit/>
          </a:bodyPr>
          <a:lstStyle/>
          <a:p>
            <a:r>
              <a:rPr kumimoji="1" lang="ja-JP" altLang="en-US" sz="4800" dirty="0"/>
              <a:t>分析結果：仮説①</a:t>
            </a:r>
          </a:p>
        </p:txBody>
      </p:sp>
      <p:sp>
        <p:nvSpPr>
          <p:cNvPr id="14" name="吹き出し: 角を丸めた四角形 13">
            <a:extLst>
              <a:ext uri="{FF2B5EF4-FFF2-40B4-BE49-F238E27FC236}">
                <a16:creationId xmlns:a16="http://schemas.microsoft.com/office/drawing/2014/main" xmlns="" id="{79C3EFF5-427A-4F7B-B1F1-D67104836162}"/>
              </a:ext>
            </a:extLst>
          </p:cNvPr>
          <p:cNvSpPr/>
          <p:nvPr/>
        </p:nvSpPr>
        <p:spPr>
          <a:xfrm>
            <a:off x="4059503" y="1428732"/>
            <a:ext cx="1944216" cy="881368"/>
          </a:xfrm>
          <a:prstGeom prst="wedgeRoundRectCallout">
            <a:avLst>
              <a:gd name="adj1" fmla="val -38252"/>
              <a:gd name="adj2" fmla="val 6538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有意確率：</a:t>
            </a:r>
            <a:r>
              <a:rPr kumimoji="1" lang="en-US" altLang="ja-JP" sz="2400" dirty="0">
                <a:solidFill>
                  <a:schemeClr val="tx1"/>
                </a:solidFill>
              </a:rPr>
              <a:t>4.7</a:t>
            </a:r>
            <a:r>
              <a:rPr kumimoji="1" lang="ja-JP" altLang="en-US" sz="2400" dirty="0">
                <a:solidFill>
                  <a:schemeClr val="tx1"/>
                </a:solidFill>
              </a:rPr>
              <a:t>％</a:t>
            </a:r>
          </a:p>
        </p:txBody>
      </p:sp>
      <p:grpSp>
        <p:nvGrpSpPr>
          <p:cNvPr id="7" name="グループ化 6">
            <a:extLst>
              <a:ext uri="{FF2B5EF4-FFF2-40B4-BE49-F238E27FC236}">
                <a16:creationId xmlns:a16="http://schemas.microsoft.com/office/drawing/2014/main" xmlns="" id="{E9E4F8A2-33A8-4607-97E9-51BA7722FD2F}"/>
              </a:ext>
            </a:extLst>
          </p:cNvPr>
          <p:cNvGrpSpPr/>
          <p:nvPr/>
        </p:nvGrpSpPr>
        <p:grpSpPr>
          <a:xfrm>
            <a:off x="5338730" y="1265887"/>
            <a:ext cx="3812307" cy="1669999"/>
            <a:chOff x="7179735" y="3045671"/>
            <a:chExt cx="3812307" cy="1669999"/>
          </a:xfrm>
        </p:grpSpPr>
        <p:grpSp>
          <p:nvGrpSpPr>
            <p:cNvPr id="10" name="グループ化 9">
              <a:extLst>
                <a:ext uri="{FF2B5EF4-FFF2-40B4-BE49-F238E27FC236}">
                  <a16:creationId xmlns:a16="http://schemas.microsoft.com/office/drawing/2014/main" xmlns="" id="{1573B460-7B86-42A4-ACAD-000F3C78F2A9}"/>
                </a:ext>
              </a:extLst>
            </p:cNvPr>
            <p:cNvGrpSpPr/>
            <p:nvPr/>
          </p:nvGrpSpPr>
          <p:grpSpPr>
            <a:xfrm>
              <a:off x="7179735" y="3045671"/>
              <a:ext cx="3657926" cy="1373220"/>
              <a:chOff x="6522659" y="974569"/>
              <a:chExt cx="2789283" cy="923164"/>
            </a:xfrm>
          </p:grpSpPr>
          <p:sp>
            <p:nvSpPr>
              <p:cNvPr id="12" name="星: 32 pt 11">
                <a:extLst>
                  <a:ext uri="{FF2B5EF4-FFF2-40B4-BE49-F238E27FC236}">
                    <a16:creationId xmlns:a16="http://schemas.microsoft.com/office/drawing/2014/main" xmlns="" id="{AAEC7EE6-E29F-4B88-B0DC-983B00350FE9}"/>
                  </a:ext>
                </a:extLst>
              </p:cNvPr>
              <p:cNvSpPr/>
              <p:nvPr/>
            </p:nvSpPr>
            <p:spPr>
              <a:xfrm rot="486247">
                <a:off x="6676251" y="974569"/>
                <a:ext cx="2496374" cy="923164"/>
              </a:xfrm>
              <a:prstGeom prst="star32">
                <a:avLst/>
              </a:prstGeom>
              <a:solidFill>
                <a:srgbClr val="E6B9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楕円 12">
                <a:extLst>
                  <a:ext uri="{FF2B5EF4-FFF2-40B4-BE49-F238E27FC236}">
                    <a16:creationId xmlns:a16="http://schemas.microsoft.com/office/drawing/2014/main" xmlns="" id="{7F758AF6-4C99-43DC-B6DB-9587D17CF45F}"/>
                  </a:ext>
                </a:extLst>
              </p:cNvPr>
              <p:cNvSpPr/>
              <p:nvPr/>
            </p:nvSpPr>
            <p:spPr>
              <a:xfrm rot="486247">
                <a:off x="6522659" y="984284"/>
                <a:ext cx="2789283" cy="790031"/>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５％水準で</a:t>
                </a:r>
                <a:endParaRPr lang="en-US" altLang="ja-JP" sz="2400" dirty="0">
                  <a:solidFill>
                    <a:schemeClr val="tx1"/>
                  </a:solidFill>
                </a:endParaRPr>
              </a:p>
              <a:p>
                <a:pPr algn="ctr"/>
                <a:r>
                  <a:rPr lang="ja-JP" altLang="en-US" sz="2400" dirty="0">
                    <a:solidFill>
                      <a:schemeClr val="tx1"/>
                    </a:solidFill>
                  </a:rPr>
                  <a:t>統計的に</a:t>
                </a:r>
                <a:endParaRPr lang="en-US" altLang="ja-JP" sz="2400" dirty="0">
                  <a:solidFill>
                    <a:schemeClr val="tx1"/>
                  </a:solidFill>
                </a:endParaRPr>
              </a:p>
              <a:p>
                <a:pPr algn="ctr"/>
                <a:r>
                  <a:rPr lang="ja-JP" altLang="en-US" sz="2400" dirty="0">
                    <a:solidFill>
                      <a:schemeClr val="tx1"/>
                    </a:solidFill>
                  </a:rPr>
                  <a:t>有意！</a:t>
                </a:r>
                <a:endParaRPr kumimoji="1" lang="ja-JP" altLang="en-US" sz="2400" dirty="0">
                  <a:solidFill>
                    <a:schemeClr val="tx1"/>
                  </a:solidFill>
                </a:endParaRPr>
              </a:p>
            </p:txBody>
          </p:sp>
        </p:grpSp>
        <p:pic>
          <p:nvPicPr>
            <p:cNvPr id="11" name="図 10">
              <a:extLst>
                <a:ext uri="{FF2B5EF4-FFF2-40B4-BE49-F238E27FC236}">
                  <a16:creationId xmlns:a16="http://schemas.microsoft.com/office/drawing/2014/main" xmlns="" id="{D2DD4665-F9A6-4A6E-A7B7-DB4274D6FA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77987">
              <a:off x="9827830" y="3426516"/>
              <a:ext cx="1164212" cy="1289154"/>
            </a:xfrm>
            <a:prstGeom prst="rect">
              <a:avLst/>
            </a:prstGeom>
          </p:spPr>
        </p:pic>
      </p:grpSp>
      <p:sp>
        <p:nvSpPr>
          <p:cNvPr id="15" name="吹き出し: 角を丸めた四角形 14">
            <a:extLst>
              <a:ext uri="{FF2B5EF4-FFF2-40B4-BE49-F238E27FC236}">
                <a16:creationId xmlns:a16="http://schemas.microsoft.com/office/drawing/2014/main" xmlns="" id="{695BCC8B-37B0-409B-ADB5-15EE7508077B}"/>
              </a:ext>
            </a:extLst>
          </p:cNvPr>
          <p:cNvSpPr/>
          <p:nvPr/>
        </p:nvSpPr>
        <p:spPr>
          <a:xfrm>
            <a:off x="4840641" y="4585585"/>
            <a:ext cx="1944216" cy="881368"/>
          </a:xfrm>
          <a:prstGeom prst="wedgeRoundRectCallout">
            <a:avLst>
              <a:gd name="adj1" fmla="val -38252"/>
              <a:gd name="adj2" fmla="val 65382"/>
              <a:gd name="adj3" fmla="val 16667"/>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有意確率：</a:t>
            </a:r>
            <a:endParaRPr kumimoji="1" lang="en-US" altLang="ja-JP" sz="2400" dirty="0">
              <a:solidFill>
                <a:schemeClr val="tx1"/>
              </a:solidFill>
            </a:endParaRPr>
          </a:p>
          <a:p>
            <a:pPr algn="ctr"/>
            <a:r>
              <a:rPr kumimoji="1" lang="en-US" altLang="ja-JP" sz="2400" dirty="0">
                <a:solidFill>
                  <a:schemeClr val="tx1"/>
                </a:solidFill>
              </a:rPr>
              <a:t>27.1</a:t>
            </a:r>
            <a:r>
              <a:rPr kumimoji="1" lang="ja-JP" altLang="en-US" sz="2400" dirty="0">
                <a:solidFill>
                  <a:schemeClr val="tx1"/>
                </a:solidFill>
              </a:rPr>
              <a:t>％</a:t>
            </a:r>
          </a:p>
        </p:txBody>
      </p:sp>
      <p:grpSp>
        <p:nvGrpSpPr>
          <p:cNvPr id="16" name="グループ化 15">
            <a:extLst>
              <a:ext uri="{FF2B5EF4-FFF2-40B4-BE49-F238E27FC236}">
                <a16:creationId xmlns:a16="http://schemas.microsoft.com/office/drawing/2014/main" xmlns="" id="{98D939EF-C34B-41E7-90AE-5D53C82F3F56}"/>
              </a:ext>
            </a:extLst>
          </p:cNvPr>
          <p:cNvGrpSpPr/>
          <p:nvPr/>
        </p:nvGrpSpPr>
        <p:grpSpPr>
          <a:xfrm>
            <a:off x="6396215" y="4418891"/>
            <a:ext cx="2471653" cy="1290685"/>
            <a:chOff x="8725466" y="1069344"/>
            <a:chExt cx="2466454" cy="1290685"/>
          </a:xfrm>
        </p:grpSpPr>
        <p:sp>
          <p:nvSpPr>
            <p:cNvPr id="17" name="星: 32 pt 16">
              <a:extLst>
                <a:ext uri="{FF2B5EF4-FFF2-40B4-BE49-F238E27FC236}">
                  <a16:creationId xmlns:a16="http://schemas.microsoft.com/office/drawing/2014/main" xmlns="" id="{E1760E61-82FF-4ECD-85BF-618B1DEB353F}"/>
                </a:ext>
              </a:extLst>
            </p:cNvPr>
            <p:cNvSpPr/>
            <p:nvPr/>
          </p:nvSpPr>
          <p:spPr>
            <a:xfrm>
              <a:off x="8826170" y="1069344"/>
              <a:ext cx="2166739" cy="1194369"/>
            </a:xfrm>
            <a:prstGeom prst="star32">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8" name="楕円 17">
              <a:extLst>
                <a:ext uri="{FF2B5EF4-FFF2-40B4-BE49-F238E27FC236}">
                  <a16:creationId xmlns:a16="http://schemas.microsoft.com/office/drawing/2014/main" xmlns="" id="{B8D85185-C0B3-42CD-B143-E5AF94677A9D}"/>
                </a:ext>
              </a:extLst>
            </p:cNvPr>
            <p:cNvSpPr/>
            <p:nvPr/>
          </p:nvSpPr>
          <p:spPr>
            <a:xfrm>
              <a:off x="8725466" y="1165660"/>
              <a:ext cx="2365750" cy="102212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統計的に非有意</a:t>
              </a:r>
            </a:p>
          </p:txBody>
        </p:sp>
        <p:pic>
          <p:nvPicPr>
            <p:cNvPr id="19" name="図 18">
              <a:extLst>
                <a:ext uri="{FF2B5EF4-FFF2-40B4-BE49-F238E27FC236}">
                  <a16:creationId xmlns:a16="http://schemas.microsoft.com/office/drawing/2014/main" xmlns="" id="{A5467969-43BF-436F-AF3F-1F7BDDCCCE5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11967" y="1488143"/>
              <a:ext cx="879953" cy="871886"/>
            </a:xfrm>
            <a:prstGeom prst="rect">
              <a:avLst/>
            </a:prstGeom>
          </p:spPr>
        </p:pic>
      </p:grpSp>
    </p:spTree>
    <p:extLst>
      <p:ext uri="{BB962C8B-B14F-4D97-AF65-F5344CB8AC3E}">
        <p14:creationId xmlns:p14="http://schemas.microsoft.com/office/powerpoint/2010/main" val="2322127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xmlns="" id="{9554A423-291C-476B-9ADC-7D8DD8577087}"/>
              </a:ext>
            </a:extLst>
          </p:cNvPr>
          <p:cNvSpPr txBox="1"/>
          <p:nvPr/>
        </p:nvSpPr>
        <p:spPr>
          <a:xfrm>
            <a:off x="35278" y="53218"/>
            <a:ext cx="4801314" cy="830997"/>
          </a:xfrm>
          <a:prstGeom prst="rect">
            <a:avLst/>
          </a:prstGeom>
          <a:noFill/>
        </p:spPr>
        <p:txBody>
          <a:bodyPr wrap="none" rtlCol="0">
            <a:spAutoFit/>
          </a:bodyPr>
          <a:lstStyle/>
          <a:p>
            <a:r>
              <a:rPr kumimoji="1" lang="ja-JP" altLang="en-US" sz="4800" dirty="0"/>
              <a:t>分析結果：仮説②</a:t>
            </a:r>
          </a:p>
        </p:txBody>
      </p:sp>
      <p:pic>
        <p:nvPicPr>
          <p:cNvPr id="12" name="図 11">
            <a:extLst>
              <a:ext uri="{FF2B5EF4-FFF2-40B4-BE49-F238E27FC236}">
                <a16:creationId xmlns:a16="http://schemas.microsoft.com/office/drawing/2014/main" xmlns="" id="{53790582-A880-42B3-AEB1-2B148520D06E}"/>
              </a:ext>
            </a:extLst>
          </p:cNvPr>
          <p:cNvPicPr>
            <a:picLocks noChangeAspect="1"/>
          </p:cNvPicPr>
          <p:nvPr/>
        </p:nvPicPr>
        <p:blipFill>
          <a:blip r:embed="rId2"/>
          <a:stretch>
            <a:fillRect/>
          </a:stretch>
        </p:blipFill>
        <p:spPr>
          <a:xfrm>
            <a:off x="4630030" y="3943556"/>
            <a:ext cx="4494718" cy="2172914"/>
          </a:xfrm>
          <a:prstGeom prst="rect">
            <a:avLst/>
          </a:prstGeom>
        </p:spPr>
      </p:pic>
      <p:pic>
        <p:nvPicPr>
          <p:cNvPr id="13" name="図 12">
            <a:extLst>
              <a:ext uri="{FF2B5EF4-FFF2-40B4-BE49-F238E27FC236}">
                <a16:creationId xmlns:a16="http://schemas.microsoft.com/office/drawing/2014/main" xmlns="" id="{F5F6CCCB-9760-4C08-B620-1A68DE5935BA}"/>
              </a:ext>
            </a:extLst>
          </p:cNvPr>
          <p:cNvPicPr>
            <a:picLocks noChangeAspect="1"/>
          </p:cNvPicPr>
          <p:nvPr/>
        </p:nvPicPr>
        <p:blipFill>
          <a:blip r:embed="rId3"/>
          <a:stretch>
            <a:fillRect/>
          </a:stretch>
        </p:blipFill>
        <p:spPr>
          <a:xfrm>
            <a:off x="41406" y="3943556"/>
            <a:ext cx="4494718" cy="2172914"/>
          </a:xfrm>
          <a:prstGeom prst="rect">
            <a:avLst/>
          </a:prstGeom>
        </p:spPr>
      </p:pic>
      <p:grpSp>
        <p:nvGrpSpPr>
          <p:cNvPr id="7" name="グループ化 6">
            <a:extLst>
              <a:ext uri="{FF2B5EF4-FFF2-40B4-BE49-F238E27FC236}">
                <a16:creationId xmlns:a16="http://schemas.microsoft.com/office/drawing/2014/main" xmlns="" id="{84CB7CFF-863A-438C-A31A-3768BE7CB00D}"/>
              </a:ext>
            </a:extLst>
          </p:cNvPr>
          <p:cNvGrpSpPr/>
          <p:nvPr/>
        </p:nvGrpSpPr>
        <p:grpSpPr>
          <a:xfrm>
            <a:off x="35278" y="1660864"/>
            <a:ext cx="4494720" cy="2172915"/>
            <a:chOff x="35278" y="1660864"/>
            <a:chExt cx="4494720" cy="2172915"/>
          </a:xfrm>
        </p:grpSpPr>
        <p:pic>
          <p:nvPicPr>
            <p:cNvPr id="2" name="図 1">
              <a:extLst>
                <a:ext uri="{FF2B5EF4-FFF2-40B4-BE49-F238E27FC236}">
                  <a16:creationId xmlns:a16="http://schemas.microsoft.com/office/drawing/2014/main" xmlns="" id="{E0650045-D9EB-4DA2-A34F-40348FAF4CA4}"/>
                </a:ext>
              </a:extLst>
            </p:cNvPr>
            <p:cNvPicPr>
              <a:picLocks noChangeAspect="1"/>
            </p:cNvPicPr>
            <p:nvPr/>
          </p:nvPicPr>
          <p:blipFill>
            <a:blip r:embed="rId4"/>
            <a:stretch>
              <a:fillRect/>
            </a:stretch>
          </p:blipFill>
          <p:spPr>
            <a:xfrm>
              <a:off x="35278" y="1660864"/>
              <a:ext cx="4494720" cy="2172915"/>
            </a:xfrm>
            <a:prstGeom prst="rect">
              <a:avLst/>
            </a:prstGeom>
          </p:spPr>
        </p:pic>
        <p:cxnSp>
          <p:nvCxnSpPr>
            <p:cNvPr id="5" name="直線コネクタ 4">
              <a:extLst>
                <a:ext uri="{FF2B5EF4-FFF2-40B4-BE49-F238E27FC236}">
                  <a16:creationId xmlns:a16="http://schemas.microsoft.com/office/drawing/2014/main" xmlns="" id="{B0B11657-EBE8-4A14-9427-91C9434077A2}"/>
                </a:ext>
              </a:extLst>
            </p:cNvPr>
            <p:cNvCxnSpPr/>
            <p:nvPr/>
          </p:nvCxnSpPr>
          <p:spPr>
            <a:xfrm>
              <a:off x="1820382" y="3105150"/>
              <a:ext cx="2672623" cy="228600"/>
            </a:xfrm>
            <a:prstGeom prst="line">
              <a:avLst/>
            </a:prstGeom>
          </p:spPr>
          <p:style>
            <a:lnRef idx="1">
              <a:schemeClr val="dk1"/>
            </a:lnRef>
            <a:fillRef idx="0">
              <a:schemeClr val="dk1"/>
            </a:fillRef>
            <a:effectRef idx="0">
              <a:schemeClr val="dk1"/>
            </a:effectRef>
            <a:fontRef idx="minor">
              <a:schemeClr val="tx1"/>
            </a:fontRef>
          </p:style>
        </p:cxnSp>
      </p:grpSp>
      <p:grpSp>
        <p:nvGrpSpPr>
          <p:cNvPr id="6" name="グループ化 5">
            <a:extLst>
              <a:ext uri="{FF2B5EF4-FFF2-40B4-BE49-F238E27FC236}">
                <a16:creationId xmlns:a16="http://schemas.microsoft.com/office/drawing/2014/main" xmlns="" id="{607593B8-07AD-4333-A780-2412FDDE8006}"/>
              </a:ext>
            </a:extLst>
          </p:cNvPr>
          <p:cNvGrpSpPr/>
          <p:nvPr/>
        </p:nvGrpSpPr>
        <p:grpSpPr>
          <a:xfrm>
            <a:off x="4630030" y="1660864"/>
            <a:ext cx="4494720" cy="2172915"/>
            <a:chOff x="4630030" y="1660864"/>
            <a:chExt cx="4494720" cy="2172915"/>
          </a:xfrm>
        </p:grpSpPr>
        <p:pic>
          <p:nvPicPr>
            <p:cNvPr id="3" name="図 2">
              <a:extLst>
                <a:ext uri="{FF2B5EF4-FFF2-40B4-BE49-F238E27FC236}">
                  <a16:creationId xmlns:a16="http://schemas.microsoft.com/office/drawing/2014/main" xmlns="" id="{93E351AA-D11F-44F9-848F-5425CED238DC}"/>
                </a:ext>
              </a:extLst>
            </p:cNvPr>
            <p:cNvPicPr>
              <a:picLocks noChangeAspect="1"/>
            </p:cNvPicPr>
            <p:nvPr/>
          </p:nvPicPr>
          <p:blipFill>
            <a:blip r:embed="rId5"/>
            <a:stretch>
              <a:fillRect/>
            </a:stretch>
          </p:blipFill>
          <p:spPr>
            <a:xfrm>
              <a:off x="4630030" y="1660864"/>
              <a:ext cx="4494720" cy="2172915"/>
            </a:xfrm>
            <a:prstGeom prst="rect">
              <a:avLst/>
            </a:prstGeom>
          </p:spPr>
        </p:pic>
        <p:cxnSp>
          <p:nvCxnSpPr>
            <p:cNvPr id="10" name="直線コネクタ 9">
              <a:extLst>
                <a:ext uri="{FF2B5EF4-FFF2-40B4-BE49-F238E27FC236}">
                  <a16:creationId xmlns:a16="http://schemas.microsoft.com/office/drawing/2014/main" xmlns="" id="{65CA0108-5DC5-4BD3-9133-9EF696319565}"/>
                </a:ext>
              </a:extLst>
            </p:cNvPr>
            <p:cNvCxnSpPr/>
            <p:nvPr/>
          </p:nvCxnSpPr>
          <p:spPr>
            <a:xfrm>
              <a:off x="6436099" y="3340100"/>
              <a:ext cx="2672623" cy="228600"/>
            </a:xfrm>
            <a:prstGeom prst="line">
              <a:avLst/>
            </a:prstGeom>
          </p:spPr>
          <p:style>
            <a:lnRef idx="1">
              <a:schemeClr val="dk1"/>
            </a:lnRef>
            <a:fillRef idx="0">
              <a:schemeClr val="dk1"/>
            </a:fillRef>
            <a:effectRef idx="0">
              <a:schemeClr val="dk1"/>
            </a:effectRef>
            <a:fontRef idx="minor">
              <a:schemeClr val="tx1"/>
            </a:fontRef>
          </p:style>
        </p:cxnSp>
      </p:grpSp>
      <p:sp>
        <p:nvSpPr>
          <p:cNvPr id="14" name="テキスト ボックス 13">
            <a:extLst>
              <a:ext uri="{FF2B5EF4-FFF2-40B4-BE49-F238E27FC236}">
                <a16:creationId xmlns:a16="http://schemas.microsoft.com/office/drawing/2014/main" xmlns="" id="{15141680-78EE-4920-A4D0-DD35DBF243F3}"/>
              </a:ext>
            </a:extLst>
          </p:cNvPr>
          <p:cNvSpPr txBox="1"/>
          <p:nvPr/>
        </p:nvSpPr>
        <p:spPr>
          <a:xfrm>
            <a:off x="35278" y="1045178"/>
            <a:ext cx="4113627" cy="461665"/>
          </a:xfrm>
          <a:prstGeom prst="rect">
            <a:avLst/>
          </a:prstGeom>
          <a:noFill/>
        </p:spPr>
        <p:txBody>
          <a:bodyPr wrap="none" rtlCol="0">
            <a:spAutoFit/>
          </a:bodyPr>
          <a:lstStyle/>
          <a:p>
            <a:r>
              <a:rPr kumimoji="1" lang="ja-JP" altLang="en-US" sz="2400" dirty="0"/>
              <a:t>■各要素と感情の重回帰分析</a:t>
            </a:r>
          </a:p>
        </p:txBody>
      </p:sp>
    </p:spTree>
    <p:extLst>
      <p:ext uri="{BB962C8B-B14F-4D97-AF65-F5344CB8AC3E}">
        <p14:creationId xmlns:p14="http://schemas.microsoft.com/office/powerpoint/2010/main" val="26009385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a:extLst>
              <a:ext uri="{FF2B5EF4-FFF2-40B4-BE49-F238E27FC236}">
                <a16:creationId xmlns:a16="http://schemas.microsoft.com/office/drawing/2014/main" xmlns="" id="{9554A423-291C-476B-9ADC-7D8DD8577087}"/>
              </a:ext>
            </a:extLst>
          </p:cNvPr>
          <p:cNvSpPr txBox="1"/>
          <p:nvPr/>
        </p:nvSpPr>
        <p:spPr>
          <a:xfrm>
            <a:off x="35278" y="53218"/>
            <a:ext cx="4801314" cy="830997"/>
          </a:xfrm>
          <a:prstGeom prst="rect">
            <a:avLst/>
          </a:prstGeom>
          <a:noFill/>
        </p:spPr>
        <p:txBody>
          <a:bodyPr wrap="none" rtlCol="0">
            <a:spAutoFit/>
          </a:bodyPr>
          <a:lstStyle/>
          <a:p>
            <a:r>
              <a:rPr kumimoji="1" lang="ja-JP" altLang="en-US" sz="4800" dirty="0"/>
              <a:t>分析結果：仮説②</a:t>
            </a:r>
          </a:p>
        </p:txBody>
      </p:sp>
      <p:pic>
        <p:nvPicPr>
          <p:cNvPr id="3" name="図 2">
            <a:extLst>
              <a:ext uri="{FF2B5EF4-FFF2-40B4-BE49-F238E27FC236}">
                <a16:creationId xmlns:a16="http://schemas.microsoft.com/office/drawing/2014/main" xmlns="" id="{5FCBCC9B-BF0B-40F4-A529-68F74AE9137F}"/>
              </a:ext>
            </a:extLst>
          </p:cNvPr>
          <p:cNvPicPr>
            <a:picLocks noChangeAspect="1"/>
          </p:cNvPicPr>
          <p:nvPr/>
        </p:nvPicPr>
        <p:blipFill>
          <a:blip r:embed="rId2"/>
          <a:stretch>
            <a:fillRect/>
          </a:stretch>
        </p:blipFill>
        <p:spPr>
          <a:xfrm>
            <a:off x="242642" y="1564588"/>
            <a:ext cx="8491290" cy="2831356"/>
          </a:xfrm>
          <a:prstGeom prst="rect">
            <a:avLst/>
          </a:prstGeom>
        </p:spPr>
      </p:pic>
      <p:sp>
        <p:nvSpPr>
          <p:cNvPr id="6" name="テキスト ボックス 5">
            <a:extLst>
              <a:ext uri="{FF2B5EF4-FFF2-40B4-BE49-F238E27FC236}">
                <a16:creationId xmlns:a16="http://schemas.microsoft.com/office/drawing/2014/main" xmlns="" id="{EED879E9-E520-4CE8-9CA5-3FB74F70CEC4}"/>
              </a:ext>
            </a:extLst>
          </p:cNvPr>
          <p:cNvSpPr txBox="1"/>
          <p:nvPr/>
        </p:nvSpPr>
        <p:spPr>
          <a:xfrm>
            <a:off x="2761545" y="4862417"/>
            <a:ext cx="3078087" cy="1200329"/>
          </a:xfrm>
          <a:prstGeom prst="rect">
            <a:avLst/>
          </a:prstGeom>
          <a:noFill/>
        </p:spPr>
        <p:txBody>
          <a:bodyPr wrap="none" rtlCol="0">
            <a:spAutoFit/>
          </a:bodyPr>
          <a:lstStyle/>
          <a:p>
            <a:r>
              <a:rPr kumimoji="1" lang="ja-JP" altLang="en-US" sz="2400" dirty="0"/>
              <a:t>モデルの当てはまりは</a:t>
            </a:r>
            <a:endParaRPr kumimoji="1" lang="en-US" altLang="ja-JP" sz="2400" dirty="0"/>
          </a:p>
          <a:p>
            <a:endParaRPr kumimoji="1" lang="en-US" altLang="ja-JP" sz="2400" dirty="0"/>
          </a:p>
          <a:p>
            <a:endParaRPr kumimoji="1" lang="ja-JP" altLang="en-US" sz="2400" dirty="0"/>
          </a:p>
        </p:txBody>
      </p:sp>
    </p:spTree>
    <p:extLst>
      <p:ext uri="{BB962C8B-B14F-4D97-AF65-F5344CB8AC3E}">
        <p14:creationId xmlns:p14="http://schemas.microsoft.com/office/powerpoint/2010/main" val="16199670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四角形: 角を丸くする 52">
            <a:extLst>
              <a:ext uri="{FF2B5EF4-FFF2-40B4-BE49-F238E27FC236}">
                <a16:creationId xmlns:a16="http://schemas.microsoft.com/office/drawing/2014/main" xmlns="" id="{BC52D8E6-D0FF-4D34-85D0-2F97A33AB705}"/>
              </a:ext>
            </a:extLst>
          </p:cNvPr>
          <p:cNvSpPr/>
          <p:nvPr/>
        </p:nvSpPr>
        <p:spPr>
          <a:xfrm>
            <a:off x="223967" y="3372253"/>
            <a:ext cx="8452968" cy="80183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4" name="四角形: 角を丸くする 53">
            <a:extLst>
              <a:ext uri="{FF2B5EF4-FFF2-40B4-BE49-F238E27FC236}">
                <a16:creationId xmlns:a16="http://schemas.microsoft.com/office/drawing/2014/main" xmlns="" id="{6190B402-905E-4B6C-9399-1D736703D9D0}"/>
              </a:ext>
            </a:extLst>
          </p:cNvPr>
          <p:cNvSpPr/>
          <p:nvPr/>
        </p:nvSpPr>
        <p:spPr>
          <a:xfrm>
            <a:off x="223967" y="4279464"/>
            <a:ext cx="8452968" cy="80183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5" name="四角形: 角を丸くする 54">
            <a:extLst>
              <a:ext uri="{FF2B5EF4-FFF2-40B4-BE49-F238E27FC236}">
                <a16:creationId xmlns:a16="http://schemas.microsoft.com/office/drawing/2014/main" xmlns="" id="{AD056629-A8D3-4F58-BA5A-93988232BB94}"/>
              </a:ext>
            </a:extLst>
          </p:cNvPr>
          <p:cNvSpPr/>
          <p:nvPr/>
        </p:nvSpPr>
        <p:spPr>
          <a:xfrm>
            <a:off x="223967" y="5186675"/>
            <a:ext cx="8452968" cy="80183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2" name="四角形: 角を丸くする 51">
            <a:extLst>
              <a:ext uri="{FF2B5EF4-FFF2-40B4-BE49-F238E27FC236}">
                <a16:creationId xmlns:a16="http://schemas.microsoft.com/office/drawing/2014/main" xmlns="" id="{A2F463E1-638E-4197-822D-5A1B32A9C3A8}"/>
              </a:ext>
            </a:extLst>
          </p:cNvPr>
          <p:cNvSpPr/>
          <p:nvPr/>
        </p:nvSpPr>
        <p:spPr>
          <a:xfrm>
            <a:off x="223967" y="2467621"/>
            <a:ext cx="8452968" cy="801830"/>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a16="http://schemas.microsoft.com/office/drawing/2014/main" xmlns="" id="{9554A423-291C-476B-9ADC-7D8DD8577087}"/>
              </a:ext>
            </a:extLst>
          </p:cNvPr>
          <p:cNvSpPr txBox="1"/>
          <p:nvPr/>
        </p:nvSpPr>
        <p:spPr>
          <a:xfrm>
            <a:off x="35278" y="53218"/>
            <a:ext cx="4801314" cy="830997"/>
          </a:xfrm>
          <a:prstGeom prst="rect">
            <a:avLst/>
          </a:prstGeom>
          <a:noFill/>
        </p:spPr>
        <p:txBody>
          <a:bodyPr wrap="none" rtlCol="0">
            <a:spAutoFit/>
          </a:bodyPr>
          <a:lstStyle/>
          <a:p>
            <a:r>
              <a:rPr kumimoji="1" lang="ja-JP" altLang="en-US" sz="4800" dirty="0"/>
              <a:t>分析結果：仮説②</a:t>
            </a:r>
          </a:p>
        </p:txBody>
      </p:sp>
      <p:sp>
        <p:nvSpPr>
          <p:cNvPr id="8" name="四角形: 角を丸くする 7">
            <a:extLst>
              <a:ext uri="{FF2B5EF4-FFF2-40B4-BE49-F238E27FC236}">
                <a16:creationId xmlns:a16="http://schemas.microsoft.com/office/drawing/2014/main" xmlns="" id="{60DB1F1B-EE1A-445F-BC6E-017166BD29BD}"/>
              </a:ext>
            </a:extLst>
          </p:cNvPr>
          <p:cNvSpPr/>
          <p:nvPr/>
        </p:nvSpPr>
        <p:spPr>
          <a:xfrm>
            <a:off x="1375214" y="875494"/>
            <a:ext cx="2296932" cy="7057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ポジティブ指数</a:t>
            </a:r>
          </a:p>
        </p:txBody>
      </p:sp>
      <p:sp>
        <p:nvSpPr>
          <p:cNvPr id="33" name="四角形: 角を丸くする 32">
            <a:extLst>
              <a:ext uri="{FF2B5EF4-FFF2-40B4-BE49-F238E27FC236}">
                <a16:creationId xmlns:a16="http://schemas.microsoft.com/office/drawing/2014/main" xmlns="" id="{9296D3A6-82D3-46F6-BF16-20A74BF0620E}"/>
              </a:ext>
            </a:extLst>
          </p:cNvPr>
          <p:cNvSpPr/>
          <p:nvPr/>
        </p:nvSpPr>
        <p:spPr>
          <a:xfrm>
            <a:off x="1383681" y="1658064"/>
            <a:ext cx="2296932" cy="70571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ネガ</a:t>
            </a:r>
            <a:r>
              <a:rPr kumimoji="1" lang="ja-JP" altLang="en-US" sz="2400" dirty="0">
                <a:solidFill>
                  <a:schemeClr val="tx1"/>
                </a:solidFill>
              </a:rPr>
              <a:t>ティブ指数</a:t>
            </a:r>
          </a:p>
        </p:txBody>
      </p:sp>
      <mc:AlternateContent xmlns:mc="http://schemas.openxmlformats.org/markup-compatibility/2006" xmlns:a14="http://schemas.microsoft.com/office/drawing/2010/main">
        <mc:Choice Requires="a14">
          <p:sp>
            <p:nvSpPr>
              <p:cNvPr id="11" name="テキスト ボックス 10">
                <a:extLst>
                  <a:ext uri="{FF2B5EF4-FFF2-40B4-BE49-F238E27FC236}">
                    <a16:creationId xmlns:a16="http://schemas.microsoft.com/office/drawing/2014/main" xmlns="" id="{EACFA4D3-660C-4743-A696-143698B3FB15}"/>
                  </a:ext>
                </a:extLst>
              </p:cNvPr>
              <p:cNvSpPr txBox="1"/>
              <p:nvPr/>
            </p:nvSpPr>
            <p:spPr>
              <a:xfrm>
                <a:off x="1211432" y="2828539"/>
                <a:ext cx="6721135" cy="461665"/>
              </a:xfrm>
              <a:prstGeom prst="rect">
                <a:avLst/>
              </a:prstGeom>
              <a:noFill/>
            </p:spPr>
            <p:txBody>
              <a:bodyPr wrap="none" rtlCol="0">
                <a:spAutoFit/>
              </a:bodyPr>
              <a:lstStyle/>
              <a:p>
                <a14:m>
                  <m:oMath xmlns:m="http://schemas.openxmlformats.org/officeDocument/2006/math">
                    <m:r>
                      <a:rPr lang="en-US" altLang="ja-JP" sz="2400" b="0" i="1" smtClean="0">
                        <a:latin typeface="Cambria Math" panose="02040503050406030204" pitchFamily="18" charset="0"/>
                      </a:rPr>
                      <m:t>𝑦</m:t>
                    </m:r>
                  </m:oMath>
                </a14:m>
                <a:r>
                  <a:rPr lang="en-US" altLang="ja-JP" sz="2400" dirty="0"/>
                  <a:t>=</a:t>
                </a:r>
                <a14:m>
                  <m:oMath xmlns:m="http://schemas.openxmlformats.org/officeDocument/2006/math">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0.023−0.001</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+0.001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+0.067</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+0.079</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3</m:t>
                        </m:r>
                      </m:sub>
                    </m:sSub>
                  </m:oMath>
                </a14:m>
                <a:endParaRPr kumimoji="1" lang="en-US" altLang="ja-JP" sz="2400" dirty="0"/>
              </a:p>
            </p:txBody>
          </p:sp>
        </mc:Choice>
        <mc:Fallback xmlns="">
          <p:sp>
            <p:nvSpPr>
              <p:cNvPr id="11" name="テキスト ボックス 10">
                <a:extLst>
                  <a:ext uri="{FF2B5EF4-FFF2-40B4-BE49-F238E27FC236}">
                    <a16:creationId xmlns:a16="http://schemas.microsoft.com/office/drawing/2014/main" id="{EACFA4D3-660C-4743-A696-143698B3FB15}"/>
                  </a:ext>
                </a:extLst>
              </p:cNvPr>
              <p:cNvSpPr txBox="1">
                <a:spLocks noRot="1" noChangeAspect="1" noMove="1" noResize="1" noEditPoints="1" noAdjustHandles="1" noChangeArrowheads="1" noChangeShapeType="1" noTextEdit="1"/>
              </p:cNvSpPr>
              <p:nvPr/>
            </p:nvSpPr>
            <p:spPr>
              <a:xfrm>
                <a:off x="1211432" y="2828539"/>
                <a:ext cx="6721135" cy="461665"/>
              </a:xfrm>
              <a:prstGeom prst="rect">
                <a:avLst/>
              </a:prstGeom>
              <a:blipFill>
                <a:blip r:embed="rId2"/>
                <a:stretch>
                  <a:fillRect l="-272" t="-10526" b="-2894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4" name="テキスト ボックス 33">
                <a:extLst>
                  <a:ext uri="{FF2B5EF4-FFF2-40B4-BE49-F238E27FC236}">
                    <a16:creationId xmlns:a16="http://schemas.microsoft.com/office/drawing/2014/main" xmlns="" id="{F5D70EBC-0B6E-403B-A755-FBCEE58DFBFE}"/>
                  </a:ext>
                </a:extLst>
              </p:cNvPr>
              <p:cNvSpPr txBox="1"/>
              <p:nvPr/>
            </p:nvSpPr>
            <p:spPr>
              <a:xfrm>
                <a:off x="1211432" y="3696121"/>
                <a:ext cx="6881627" cy="461665"/>
              </a:xfrm>
              <a:prstGeom prst="rect">
                <a:avLst/>
              </a:prstGeom>
              <a:noFill/>
            </p:spPr>
            <p:txBody>
              <a:bodyPr wrap="none" rtlCol="0">
                <a:spAutoFit/>
              </a:bodyPr>
              <a:lstStyle/>
              <a:p>
                <a14:m>
                  <m:oMath xmlns:m="http://schemas.openxmlformats.org/officeDocument/2006/math">
                    <m:r>
                      <a:rPr lang="en-US" altLang="ja-JP" sz="2400" b="0" i="1" smtClean="0">
                        <a:latin typeface="Cambria Math" panose="02040503050406030204" pitchFamily="18" charset="0"/>
                      </a:rPr>
                      <m:t>𝑦</m:t>
                    </m:r>
                  </m:oMath>
                </a14:m>
                <a:r>
                  <a:rPr lang="en-US" altLang="ja-JP" sz="2400" dirty="0"/>
                  <a:t>=</a:t>
                </a:r>
                <a14:m>
                  <m:oMath xmlns:m="http://schemas.openxmlformats.org/officeDocument/2006/math">
                    <m:r>
                      <a:rPr lang="en-US" altLang="ja-JP" sz="2400" b="0" i="0" smtClean="0">
                        <a:latin typeface="Cambria Math" panose="02040503050406030204" pitchFamily="18" charset="0"/>
                      </a:rPr>
                      <m:t>0.068</m:t>
                    </m:r>
                    <m:r>
                      <a:rPr lang="en-US" altLang="ja-JP" sz="2400" b="0" i="1" smtClean="0">
                        <a:latin typeface="Cambria Math" panose="02040503050406030204" pitchFamily="18" charset="0"/>
                      </a:rPr>
                      <m:t>−0.001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−0.001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+0.080</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−0.024</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2</m:t>
                        </m:r>
                      </m:sub>
                    </m:sSub>
                  </m:oMath>
                </a14:m>
                <a:endParaRPr kumimoji="1" lang="en-US" altLang="ja-JP" sz="2400" dirty="0"/>
              </a:p>
            </p:txBody>
          </p:sp>
        </mc:Choice>
        <mc:Fallback xmlns="">
          <p:sp>
            <p:nvSpPr>
              <p:cNvPr id="34" name="テキスト ボックス 33">
                <a:extLst>
                  <a:ext uri="{FF2B5EF4-FFF2-40B4-BE49-F238E27FC236}">
                    <a16:creationId xmlns:a16="http://schemas.microsoft.com/office/drawing/2014/main" id="{F5D70EBC-0B6E-403B-A755-FBCEE58DFBFE}"/>
                  </a:ext>
                </a:extLst>
              </p:cNvPr>
              <p:cNvSpPr txBox="1">
                <a:spLocks noRot="1" noChangeAspect="1" noMove="1" noResize="1" noEditPoints="1" noAdjustHandles="1" noChangeArrowheads="1" noChangeShapeType="1" noTextEdit="1"/>
              </p:cNvSpPr>
              <p:nvPr/>
            </p:nvSpPr>
            <p:spPr>
              <a:xfrm>
                <a:off x="1211432" y="3696121"/>
                <a:ext cx="6881627" cy="461665"/>
              </a:xfrm>
              <a:prstGeom prst="rect">
                <a:avLst/>
              </a:prstGeom>
              <a:blipFill>
                <a:blip r:embed="rId3"/>
                <a:stretch>
                  <a:fillRect l="-266" t="-10526" b="-2894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7" name="テキスト ボックス 36">
                <a:extLst>
                  <a:ext uri="{FF2B5EF4-FFF2-40B4-BE49-F238E27FC236}">
                    <a16:creationId xmlns:a16="http://schemas.microsoft.com/office/drawing/2014/main" xmlns="" id="{911F3C9F-6DF1-48A0-B04C-C07295B3B12F}"/>
                  </a:ext>
                </a:extLst>
              </p:cNvPr>
              <p:cNvSpPr txBox="1"/>
              <p:nvPr/>
            </p:nvSpPr>
            <p:spPr>
              <a:xfrm>
                <a:off x="1211432" y="4612891"/>
                <a:ext cx="7114448" cy="461665"/>
              </a:xfrm>
              <a:prstGeom prst="rect">
                <a:avLst/>
              </a:prstGeom>
              <a:noFill/>
            </p:spPr>
            <p:txBody>
              <a:bodyPr wrap="none" rtlCol="0">
                <a:spAutoFit/>
              </a:bodyPr>
              <a:lstStyle/>
              <a:p>
                <a14:m>
                  <m:oMath xmlns:m="http://schemas.openxmlformats.org/officeDocument/2006/math">
                    <m:r>
                      <a:rPr lang="en-US" altLang="ja-JP" sz="2400" b="0" i="1" smtClean="0">
                        <a:latin typeface="Cambria Math" panose="02040503050406030204" pitchFamily="18" charset="0"/>
                      </a:rPr>
                      <m:t>𝑦</m:t>
                    </m:r>
                  </m:oMath>
                </a14:m>
                <a:r>
                  <a:rPr lang="en-US" altLang="ja-JP" sz="2400" dirty="0"/>
                  <a:t>=</a:t>
                </a:r>
                <a14:m>
                  <m:oMath xmlns:m="http://schemas.openxmlformats.org/officeDocument/2006/math">
                    <m:r>
                      <a:rPr lang="en-US" altLang="ja-JP" sz="2400" b="0" i="0" smtClean="0">
                        <a:latin typeface="Cambria Math" panose="02040503050406030204" pitchFamily="18" charset="0"/>
                      </a:rPr>
                      <m:t>−0.004</m:t>
                    </m:r>
                    <m:r>
                      <a:rPr lang="en-US" altLang="ja-JP" sz="2400" b="0" i="1" smtClean="0">
                        <a:latin typeface="Cambria Math" panose="02040503050406030204" pitchFamily="18" charset="0"/>
                      </a:rPr>
                      <m:t>−0.002</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+0.129</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−0.077</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+0.166</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3</m:t>
                        </m:r>
                      </m:sub>
                    </m:sSub>
                  </m:oMath>
                </a14:m>
                <a:endParaRPr kumimoji="1" lang="en-US" altLang="ja-JP" sz="2400" dirty="0"/>
              </a:p>
            </p:txBody>
          </p:sp>
        </mc:Choice>
        <mc:Fallback xmlns="">
          <p:sp>
            <p:nvSpPr>
              <p:cNvPr id="37" name="テキスト ボックス 36">
                <a:extLst>
                  <a:ext uri="{FF2B5EF4-FFF2-40B4-BE49-F238E27FC236}">
                    <a16:creationId xmlns:a16="http://schemas.microsoft.com/office/drawing/2014/main" id="{911F3C9F-6DF1-48A0-B04C-C07295B3B12F}"/>
                  </a:ext>
                </a:extLst>
              </p:cNvPr>
              <p:cNvSpPr txBox="1">
                <a:spLocks noRot="1" noChangeAspect="1" noMove="1" noResize="1" noEditPoints="1" noAdjustHandles="1" noChangeArrowheads="1" noChangeShapeType="1" noTextEdit="1"/>
              </p:cNvSpPr>
              <p:nvPr/>
            </p:nvSpPr>
            <p:spPr>
              <a:xfrm>
                <a:off x="1211432" y="4612891"/>
                <a:ext cx="7114448" cy="461665"/>
              </a:xfrm>
              <a:prstGeom prst="rect">
                <a:avLst/>
              </a:prstGeom>
              <a:blipFill>
                <a:blip r:embed="rId4"/>
                <a:stretch>
                  <a:fillRect l="-257" t="-10667" b="-30667"/>
                </a:stretch>
              </a:blipFill>
            </p:spPr>
            <p:txBody>
              <a:bodyPr/>
              <a:lstStyle/>
              <a:p>
                <a:r>
                  <a:rPr lang="ja-JP" altLang="en-US">
                    <a:noFill/>
                  </a:rPr>
                  <a:t> </a:t>
                </a:r>
              </a:p>
            </p:txBody>
          </p:sp>
        </mc:Fallback>
      </mc:AlternateContent>
      <mc:AlternateContent xmlns:mc="http://schemas.openxmlformats.org/markup-compatibility/2006" xmlns:a14="http://schemas.microsoft.com/office/drawing/2010/main">
        <mc:Choice Requires="a14">
          <p:sp>
            <p:nvSpPr>
              <p:cNvPr id="38" name="テキスト ボックス 37">
                <a:extLst>
                  <a:ext uri="{FF2B5EF4-FFF2-40B4-BE49-F238E27FC236}">
                    <a16:creationId xmlns:a16="http://schemas.microsoft.com/office/drawing/2014/main" xmlns="" id="{04E9331C-5D7E-4850-B94A-CFFC2D4C932E}"/>
                  </a:ext>
                </a:extLst>
              </p:cNvPr>
              <p:cNvSpPr txBox="1"/>
              <p:nvPr/>
            </p:nvSpPr>
            <p:spPr>
              <a:xfrm>
                <a:off x="507520" y="5566095"/>
                <a:ext cx="8289449" cy="461665"/>
              </a:xfrm>
              <a:prstGeom prst="rect">
                <a:avLst/>
              </a:prstGeom>
              <a:noFill/>
            </p:spPr>
            <p:txBody>
              <a:bodyPr wrap="none" rtlCol="0">
                <a:spAutoFit/>
              </a:bodyPr>
              <a:lstStyle/>
              <a:p>
                <a14:m>
                  <m:oMath xmlns:m="http://schemas.openxmlformats.org/officeDocument/2006/math">
                    <m:r>
                      <a:rPr lang="en-US" altLang="ja-JP" sz="2400" b="0" i="1" smtClean="0">
                        <a:latin typeface="Cambria Math" panose="02040503050406030204" pitchFamily="18" charset="0"/>
                      </a:rPr>
                      <m:t>𝑦</m:t>
                    </m:r>
                  </m:oMath>
                </a14:m>
                <a:r>
                  <a:rPr lang="en-US" altLang="ja-JP" sz="2400" dirty="0"/>
                  <a:t>=</a:t>
                </a:r>
                <a14:m>
                  <m:oMath xmlns:m="http://schemas.openxmlformats.org/officeDocument/2006/math">
                    <m:r>
                      <a:rPr lang="en-US" altLang="ja-JP" sz="2400" b="0" i="0" smtClean="0">
                        <a:latin typeface="Cambria Math" panose="02040503050406030204" pitchFamily="18" charset="0"/>
                      </a:rPr>
                      <m:t>0.</m:t>
                    </m:r>
                    <m:r>
                      <a:rPr lang="en-US" altLang="ja-JP" sz="2400" b="0" i="1" smtClean="0">
                        <a:latin typeface="Cambria Math" panose="02040503050406030204" pitchFamily="18" charset="0"/>
                      </a:rPr>
                      <m:t>174−0.001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−0.001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𝑥</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+0.211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1</m:t>
                        </m:r>
                      </m:sub>
                    </m:sSub>
                    <m:r>
                      <a:rPr lang="en-US" altLang="ja-JP" sz="2400" b="0" i="1" smtClean="0">
                        <a:latin typeface="Cambria Math" panose="02040503050406030204" pitchFamily="18" charset="0"/>
                      </a:rPr>
                      <m:t>−0.051</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2</m:t>
                        </m:r>
                      </m:sub>
                    </m:sSub>
                    <m:r>
                      <a:rPr lang="en-US" altLang="ja-JP" sz="2400" b="0" i="1" smtClean="0">
                        <a:latin typeface="Cambria Math" panose="02040503050406030204" pitchFamily="18" charset="0"/>
                      </a:rPr>
                      <m:t>+0.003</m:t>
                    </m:r>
                    <m:sSub>
                      <m:sSubPr>
                        <m:ctrlPr>
                          <a:rPr lang="en-US" altLang="ja-JP" sz="2400" b="0" i="1" smtClean="0">
                            <a:latin typeface="Cambria Math" panose="02040503050406030204" pitchFamily="18" charset="0"/>
                          </a:rPr>
                        </m:ctrlPr>
                      </m:sSubPr>
                      <m:e>
                        <m:r>
                          <a:rPr lang="en-US" altLang="ja-JP" sz="2400" b="0" i="1" smtClean="0">
                            <a:latin typeface="Cambria Math" panose="02040503050406030204" pitchFamily="18" charset="0"/>
                          </a:rPr>
                          <m:t>𝑏</m:t>
                        </m:r>
                      </m:e>
                      <m:sub>
                        <m:r>
                          <a:rPr lang="en-US" altLang="ja-JP" sz="2400" b="0" i="1" smtClean="0">
                            <a:latin typeface="Cambria Math" panose="02040503050406030204" pitchFamily="18" charset="0"/>
                          </a:rPr>
                          <m:t>3</m:t>
                        </m:r>
                      </m:sub>
                    </m:sSub>
                  </m:oMath>
                </a14:m>
                <a:endParaRPr kumimoji="1" lang="en-US" altLang="ja-JP" sz="2400" dirty="0"/>
              </a:p>
            </p:txBody>
          </p:sp>
        </mc:Choice>
        <mc:Fallback xmlns="">
          <p:sp>
            <p:nvSpPr>
              <p:cNvPr id="38" name="テキスト ボックス 37">
                <a:extLst>
                  <a:ext uri="{FF2B5EF4-FFF2-40B4-BE49-F238E27FC236}">
                    <a16:creationId xmlns:a16="http://schemas.microsoft.com/office/drawing/2014/main" id="{04E9331C-5D7E-4850-B94A-CFFC2D4C932E}"/>
                  </a:ext>
                </a:extLst>
              </p:cNvPr>
              <p:cNvSpPr txBox="1">
                <a:spLocks noRot="1" noChangeAspect="1" noMove="1" noResize="1" noEditPoints="1" noAdjustHandles="1" noChangeArrowheads="1" noChangeShapeType="1" noTextEdit="1"/>
              </p:cNvSpPr>
              <p:nvPr/>
            </p:nvSpPr>
            <p:spPr>
              <a:xfrm>
                <a:off x="507520" y="5566095"/>
                <a:ext cx="8289449" cy="461665"/>
              </a:xfrm>
              <a:prstGeom prst="rect">
                <a:avLst/>
              </a:prstGeom>
              <a:blipFill>
                <a:blip r:embed="rId5"/>
                <a:stretch>
                  <a:fillRect l="-221" t="-10526" b="-28947"/>
                </a:stretch>
              </a:blipFill>
            </p:spPr>
            <p:txBody>
              <a:bodyPr/>
              <a:lstStyle/>
              <a:p>
                <a:r>
                  <a:rPr lang="ja-JP" altLang="en-US">
                    <a:noFill/>
                  </a:rPr>
                  <a:t> </a:t>
                </a:r>
              </a:p>
            </p:txBody>
          </p:sp>
        </mc:Fallback>
      </mc:AlternateContent>
      <p:sp>
        <p:nvSpPr>
          <p:cNvPr id="39" name="テキスト ボックス 38">
            <a:extLst>
              <a:ext uri="{FF2B5EF4-FFF2-40B4-BE49-F238E27FC236}">
                <a16:creationId xmlns:a16="http://schemas.microsoft.com/office/drawing/2014/main" xmlns="" id="{08F84A2D-FC6D-443C-9111-9CADBFDC9E3C}"/>
              </a:ext>
            </a:extLst>
          </p:cNvPr>
          <p:cNvSpPr txBox="1"/>
          <p:nvPr/>
        </p:nvSpPr>
        <p:spPr>
          <a:xfrm>
            <a:off x="1192445" y="6096896"/>
            <a:ext cx="6891630" cy="707886"/>
          </a:xfrm>
          <a:prstGeom prst="rect">
            <a:avLst/>
          </a:prstGeom>
          <a:noFill/>
        </p:spPr>
        <p:txBody>
          <a:bodyPr wrap="none" rtlCol="0">
            <a:spAutoFit/>
          </a:bodyPr>
          <a:lstStyle/>
          <a:p>
            <a:pPr algn="ctr"/>
            <a:r>
              <a:rPr kumimoji="1" lang="ja-JP" altLang="en-US" sz="2000" dirty="0" err="1"/>
              <a:t>ｙ</a:t>
            </a:r>
            <a:r>
              <a:rPr kumimoji="1" lang="en-US" altLang="ja-JP" sz="2000" dirty="0"/>
              <a:t>=</a:t>
            </a:r>
            <a:r>
              <a:rPr kumimoji="1" lang="ja-JP" altLang="en-US" sz="2000" dirty="0"/>
              <a:t>要素への注視時間、ｘ</a:t>
            </a:r>
            <a:r>
              <a:rPr lang="ja-JP" altLang="en-US" sz="2000" dirty="0"/>
              <a:t>₁</a:t>
            </a:r>
            <a:r>
              <a:rPr lang="en-US" altLang="ja-JP" sz="2000" dirty="0"/>
              <a:t>=</a:t>
            </a:r>
            <a:r>
              <a:rPr lang="ja-JP" altLang="en-US" sz="2000" dirty="0"/>
              <a:t>ポジティブ指数、ｘ₂</a:t>
            </a:r>
            <a:r>
              <a:rPr lang="en-US" altLang="ja-JP" sz="2000" dirty="0"/>
              <a:t>=</a:t>
            </a:r>
            <a:r>
              <a:rPr lang="ja-JP" altLang="en-US" sz="2000" dirty="0"/>
              <a:t>ネガティブ指数、</a:t>
            </a:r>
            <a:endParaRPr lang="en-US" altLang="ja-JP" sz="2000" dirty="0"/>
          </a:p>
          <a:p>
            <a:pPr algn="ctr"/>
            <a:r>
              <a:rPr lang="en-US" altLang="ja-JP" sz="2000" dirty="0"/>
              <a:t>b1=</a:t>
            </a:r>
            <a:r>
              <a:rPr lang="ja-JP" altLang="en-US" sz="2000" dirty="0"/>
              <a:t>左上、</a:t>
            </a:r>
            <a:r>
              <a:rPr lang="en-US" altLang="ja-JP" sz="2000" dirty="0"/>
              <a:t>b2=</a:t>
            </a:r>
            <a:r>
              <a:rPr lang="ja-JP" altLang="en-US" sz="2000" dirty="0"/>
              <a:t>左下、</a:t>
            </a:r>
            <a:r>
              <a:rPr lang="en-US" altLang="ja-JP" sz="2000" dirty="0"/>
              <a:t>b3</a:t>
            </a:r>
            <a:r>
              <a:rPr lang="ja-JP" altLang="en-US" sz="2000" dirty="0"/>
              <a:t>＝右上</a:t>
            </a:r>
            <a:endParaRPr lang="en-US" altLang="ja-JP" sz="2000" dirty="0"/>
          </a:p>
        </p:txBody>
      </p:sp>
      <p:sp>
        <p:nvSpPr>
          <p:cNvPr id="40" name="四角形: 角を丸くする 39">
            <a:extLst>
              <a:ext uri="{FF2B5EF4-FFF2-40B4-BE49-F238E27FC236}">
                <a16:creationId xmlns:a16="http://schemas.microsoft.com/office/drawing/2014/main" xmlns="" id="{8F6439A8-DC4D-435A-AB89-9872082F33AB}"/>
              </a:ext>
            </a:extLst>
          </p:cNvPr>
          <p:cNvSpPr/>
          <p:nvPr/>
        </p:nvSpPr>
        <p:spPr>
          <a:xfrm>
            <a:off x="5051303" y="978888"/>
            <a:ext cx="3096675" cy="1204649"/>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a:solidFill>
                  <a:schemeClr val="tx1"/>
                </a:solidFill>
              </a:rPr>
              <a:t>各要素への注視時間</a:t>
            </a:r>
          </a:p>
        </p:txBody>
      </p:sp>
      <p:cxnSp>
        <p:nvCxnSpPr>
          <p:cNvPr id="42" name="直線矢印コネクタ 41">
            <a:extLst>
              <a:ext uri="{FF2B5EF4-FFF2-40B4-BE49-F238E27FC236}">
                <a16:creationId xmlns:a16="http://schemas.microsoft.com/office/drawing/2014/main" xmlns="" id="{F8DE5492-B0CB-4F42-8EF2-E16D25A06360}"/>
              </a:ext>
            </a:extLst>
          </p:cNvPr>
          <p:cNvCxnSpPr>
            <a:stCxn id="8" idx="3"/>
            <a:endCxn id="40" idx="1"/>
          </p:cNvCxnSpPr>
          <p:nvPr/>
        </p:nvCxnSpPr>
        <p:spPr>
          <a:xfrm>
            <a:off x="3672146" y="1228354"/>
            <a:ext cx="1379157" cy="352859"/>
          </a:xfrm>
          <a:prstGeom prst="straightConnector1">
            <a:avLst/>
          </a:prstGeom>
          <a:ln w="28575">
            <a:solidFill>
              <a:srgbClr val="D95757"/>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xmlns="" id="{F0F3BA02-E3A5-4E3A-8D7C-6B483A32563C}"/>
              </a:ext>
            </a:extLst>
          </p:cNvPr>
          <p:cNvCxnSpPr>
            <a:cxnSpLocks/>
            <a:stCxn id="33" idx="3"/>
            <a:endCxn id="40" idx="1"/>
          </p:cNvCxnSpPr>
          <p:nvPr/>
        </p:nvCxnSpPr>
        <p:spPr>
          <a:xfrm flipV="1">
            <a:off x="3680613" y="1581213"/>
            <a:ext cx="1370690" cy="429711"/>
          </a:xfrm>
          <a:prstGeom prst="straightConnector1">
            <a:avLst/>
          </a:prstGeom>
          <a:ln w="28575">
            <a:solidFill>
              <a:srgbClr val="D95757"/>
            </a:solidFill>
            <a:tailEnd type="triangle"/>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xmlns="" id="{7B31A2F0-1683-4579-B4F9-76B12A83C668}"/>
              </a:ext>
            </a:extLst>
          </p:cNvPr>
          <p:cNvSpPr txBox="1"/>
          <p:nvPr/>
        </p:nvSpPr>
        <p:spPr>
          <a:xfrm>
            <a:off x="300574" y="3374741"/>
            <a:ext cx="4270721" cy="461665"/>
          </a:xfrm>
          <a:prstGeom prst="rect">
            <a:avLst/>
          </a:prstGeom>
          <a:noFill/>
        </p:spPr>
        <p:txBody>
          <a:bodyPr wrap="none" rtlCol="0">
            <a:spAutoFit/>
          </a:bodyPr>
          <a:lstStyle/>
          <a:p>
            <a:r>
              <a:rPr kumimoji="1" lang="ja-JP" altLang="en-US" sz="2400" dirty="0"/>
              <a:t>仮説２</a:t>
            </a:r>
            <a:r>
              <a:rPr kumimoji="1" lang="en-US" altLang="ja-JP" sz="2400" dirty="0"/>
              <a:t>-</a:t>
            </a:r>
            <a:r>
              <a:rPr kumimoji="1" lang="ja-JP" altLang="en-US" sz="2400" dirty="0"/>
              <a:t>ｂ：写実イラストへの影響</a:t>
            </a:r>
          </a:p>
        </p:txBody>
      </p:sp>
      <p:sp>
        <p:nvSpPr>
          <p:cNvPr id="49" name="テキスト ボックス 48">
            <a:extLst>
              <a:ext uri="{FF2B5EF4-FFF2-40B4-BE49-F238E27FC236}">
                <a16:creationId xmlns:a16="http://schemas.microsoft.com/office/drawing/2014/main" xmlns="" id="{B2E4E682-CCAF-4CD1-838D-4DD6D421EE28}"/>
              </a:ext>
            </a:extLst>
          </p:cNvPr>
          <p:cNvSpPr txBox="1"/>
          <p:nvPr/>
        </p:nvSpPr>
        <p:spPr>
          <a:xfrm>
            <a:off x="223967" y="2466276"/>
            <a:ext cx="4232249" cy="461665"/>
          </a:xfrm>
          <a:prstGeom prst="rect">
            <a:avLst/>
          </a:prstGeom>
          <a:noFill/>
        </p:spPr>
        <p:txBody>
          <a:bodyPr wrap="none" rtlCol="0">
            <a:spAutoFit/>
          </a:bodyPr>
          <a:lstStyle/>
          <a:p>
            <a:r>
              <a:rPr kumimoji="1" lang="ja-JP" altLang="en-US" sz="2400" dirty="0"/>
              <a:t>仮説２</a:t>
            </a:r>
            <a:r>
              <a:rPr kumimoji="1" lang="en-US" altLang="ja-JP" sz="2400" dirty="0"/>
              <a:t>-a</a:t>
            </a:r>
            <a:r>
              <a:rPr kumimoji="1" lang="ja-JP" altLang="en-US" sz="2400" dirty="0"/>
              <a:t>：抽象イラストへの影響</a:t>
            </a:r>
          </a:p>
        </p:txBody>
      </p:sp>
      <p:sp>
        <p:nvSpPr>
          <p:cNvPr id="50" name="テキスト ボックス 49">
            <a:extLst>
              <a:ext uri="{FF2B5EF4-FFF2-40B4-BE49-F238E27FC236}">
                <a16:creationId xmlns:a16="http://schemas.microsoft.com/office/drawing/2014/main" xmlns="" id="{C6DB74DA-02E8-4788-AA34-F563160D8F30}"/>
              </a:ext>
            </a:extLst>
          </p:cNvPr>
          <p:cNvSpPr txBox="1"/>
          <p:nvPr/>
        </p:nvSpPr>
        <p:spPr>
          <a:xfrm>
            <a:off x="354988" y="4306004"/>
            <a:ext cx="4325223" cy="461665"/>
          </a:xfrm>
          <a:prstGeom prst="rect">
            <a:avLst/>
          </a:prstGeom>
          <a:noFill/>
        </p:spPr>
        <p:txBody>
          <a:bodyPr wrap="none" rtlCol="0">
            <a:spAutoFit/>
          </a:bodyPr>
          <a:lstStyle/>
          <a:p>
            <a:r>
              <a:rPr kumimoji="1" lang="ja-JP" altLang="en-US" sz="2400" dirty="0"/>
              <a:t>仮説２</a:t>
            </a:r>
            <a:r>
              <a:rPr kumimoji="1" lang="en-US" altLang="ja-JP" sz="2400" dirty="0"/>
              <a:t>-</a:t>
            </a:r>
            <a:r>
              <a:rPr lang="ja-JP" altLang="en-US" sz="2400" dirty="0"/>
              <a:t>ｃ</a:t>
            </a:r>
            <a:r>
              <a:rPr kumimoji="1" lang="ja-JP" altLang="en-US" sz="2400" dirty="0"/>
              <a:t>：擬音テキストへの影響</a:t>
            </a:r>
          </a:p>
        </p:txBody>
      </p:sp>
      <p:sp>
        <p:nvSpPr>
          <p:cNvPr id="51" name="テキスト ボックス 50">
            <a:extLst>
              <a:ext uri="{FF2B5EF4-FFF2-40B4-BE49-F238E27FC236}">
                <a16:creationId xmlns:a16="http://schemas.microsoft.com/office/drawing/2014/main" xmlns="" id="{58AF916B-11E1-4818-A304-F3FDD367F5BE}"/>
              </a:ext>
            </a:extLst>
          </p:cNvPr>
          <p:cNvSpPr txBox="1"/>
          <p:nvPr/>
        </p:nvSpPr>
        <p:spPr>
          <a:xfrm>
            <a:off x="408167" y="5132345"/>
            <a:ext cx="4360489" cy="461665"/>
          </a:xfrm>
          <a:prstGeom prst="rect">
            <a:avLst/>
          </a:prstGeom>
          <a:noFill/>
        </p:spPr>
        <p:txBody>
          <a:bodyPr wrap="none" rtlCol="0">
            <a:spAutoFit/>
          </a:bodyPr>
          <a:lstStyle/>
          <a:p>
            <a:r>
              <a:rPr kumimoji="1" lang="ja-JP" altLang="en-US" sz="2400" dirty="0"/>
              <a:t>仮説２</a:t>
            </a:r>
            <a:r>
              <a:rPr kumimoji="1" lang="en-US" altLang="ja-JP" sz="2400" dirty="0"/>
              <a:t>-</a:t>
            </a:r>
            <a:r>
              <a:rPr lang="ja-JP" altLang="en-US" sz="2400" dirty="0"/>
              <a:t>ｄ</a:t>
            </a:r>
            <a:r>
              <a:rPr kumimoji="1" lang="ja-JP" altLang="en-US" sz="2400" dirty="0"/>
              <a:t>：説明テキストへの影響</a:t>
            </a:r>
          </a:p>
        </p:txBody>
      </p:sp>
      <p:sp>
        <p:nvSpPr>
          <p:cNvPr id="56" name="テキスト ボックス 55">
            <a:extLst>
              <a:ext uri="{FF2B5EF4-FFF2-40B4-BE49-F238E27FC236}">
                <a16:creationId xmlns:a16="http://schemas.microsoft.com/office/drawing/2014/main" xmlns="" id="{45617454-9483-44D7-B78C-B0002B9DD8DB}"/>
              </a:ext>
            </a:extLst>
          </p:cNvPr>
          <p:cNvSpPr txBox="1"/>
          <p:nvPr/>
        </p:nvSpPr>
        <p:spPr>
          <a:xfrm>
            <a:off x="4299010" y="904994"/>
            <a:ext cx="420308" cy="461665"/>
          </a:xfrm>
          <a:prstGeom prst="rect">
            <a:avLst/>
          </a:prstGeom>
          <a:noFill/>
        </p:spPr>
        <p:txBody>
          <a:bodyPr wrap="none" rtlCol="0">
            <a:spAutoFit/>
          </a:bodyPr>
          <a:lstStyle/>
          <a:p>
            <a:r>
              <a:rPr lang="ja-JP" altLang="en-US" sz="2400" dirty="0"/>
              <a:t>ｘ₁</a:t>
            </a:r>
            <a:endParaRPr kumimoji="1" lang="ja-JP" altLang="en-US" sz="2400" dirty="0"/>
          </a:p>
        </p:txBody>
      </p:sp>
      <p:sp>
        <p:nvSpPr>
          <p:cNvPr id="57" name="テキスト ボックス 56">
            <a:extLst>
              <a:ext uri="{FF2B5EF4-FFF2-40B4-BE49-F238E27FC236}">
                <a16:creationId xmlns:a16="http://schemas.microsoft.com/office/drawing/2014/main" xmlns="" id="{3B021B72-BC3D-4B43-AF2F-7C534E208A5F}"/>
              </a:ext>
            </a:extLst>
          </p:cNvPr>
          <p:cNvSpPr txBox="1"/>
          <p:nvPr/>
        </p:nvSpPr>
        <p:spPr>
          <a:xfrm>
            <a:off x="4361724" y="1748850"/>
            <a:ext cx="449162" cy="461665"/>
          </a:xfrm>
          <a:prstGeom prst="rect">
            <a:avLst/>
          </a:prstGeom>
          <a:noFill/>
        </p:spPr>
        <p:txBody>
          <a:bodyPr wrap="none" rtlCol="0">
            <a:spAutoFit/>
          </a:bodyPr>
          <a:lstStyle/>
          <a:p>
            <a:r>
              <a:rPr lang="ja-JP" altLang="en-US" sz="2400" dirty="0"/>
              <a:t>ｘ₂</a:t>
            </a:r>
            <a:endParaRPr kumimoji="1" lang="ja-JP" altLang="en-US" sz="2400" dirty="0"/>
          </a:p>
        </p:txBody>
      </p:sp>
    </p:spTree>
    <p:extLst>
      <p:ext uri="{BB962C8B-B14F-4D97-AF65-F5344CB8AC3E}">
        <p14:creationId xmlns:p14="http://schemas.microsoft.com/office/powerpoint/2010/main" val="3411645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xmlns="" id="{D05C3396-4BCA-439D-AA93-6381F2751C5B}"/>
              </a:ext>
            </a:extLst>
          </p:cNvPr>
          <p:cNvSpPr>
            <a:spLocks noGrp="1"/>
          </p:cNvSpPr>
          <p:nvPr>
            <p:ph type="dt" sz="half" idx="10"/>
          </p:nvPr>
        </p:nvSpPr>
        <p:spPr/>
        <p:txBody>
          <a:bodyPr/>
          <a:lstStyle/>
          <a:p>
            <a:r>
              <a:rPr lang="en-US" altLang="ja-JP" dirty="0"/>
              <a:t>2017/12/11</a:t>
            </a:r>
            <a:endParaRPr lang="ja-JP" altLang="en-US" dirty="0"/>
          </a:p>
        </p:txBody>
      </p:sp>
      <p:sp>
        <p:nvSpPr>
          <p:cNvPr id="5" name="スライド番号プレースホルダー 4">
            <a:extLst>
              <a:ext uri="{FF2B5EF4-FFF2-40B4-BE49-F238E27FC236}">
                <a16:creationId xmlns:a16="http://schemas.microsoft.com/office/drawing/2014/main" xmlns="" id="{B08698D7-7105-40B8-80E2-9AA669BC710D}"/>
              </a:ext>
            </a:extLst>
          </p:cNvPr>
          <p:cNvSpPr>
            <a:spLocks noGrp="1"/>
          </p:cNvSpPr>
          <p:nvPr>
            <p:ph type="sldNum" sz="quarter" idx="12"/>
          </p:nvPr>
        </p:nvSpPr>
        <p:spPr/>
        <p:txBody>
          <a:bodyPr/>
          <a:lstStyle/>
          <a:p>
            <a:fld id="{23DE9F7B-45CB-4F71-8B93-DBA7E176780B}" type="slidenum">
              <a:rPr lang="ja-JP" altLang="en-US" smtClean="0"/>
              <a:pPr/>
              <a:t>39</a:t>
            </a:fld>
            <a:endParaRPr lang="ja-JP" altLang="en-US" dirty="0"/>
          </a:p>
        </p:txBody>
      </p:sp>
      <p:sp>
        <p:nvSpPr>
          <p:cNvPr id="7" name="テキスト ボックス 6">
            <a:extLst>
              <a:ext uri="{FF2B5EF4-FFF2-40B4-BE49-F238E27FC236}">
                <a16:creationId xmlns:a16="http://schemas.microsoft.com/office/drawing/2014/main" xmlns="" id="{6868EC12-3020-4567-98C8-5BA6BB0620E2}"/>
              </a:ext>
            </a:extLst>
          </p:cNvPr>
          <p:cNvSpPr txBox="1"/>
          <p:nvPr/>
        </p:nvSpPr>
        <p:spPr>
          <a:xfrm>
            <a:off x="35278" y="53218"/>
            <a:ext cx="2646878" cy="830997"/>
          </a:xfrm>
          <a:prstGeom prst="rect">
            <a:avLst/>
          </a:prstGeom>
          <a:noFill/>
        </p:spPr>
        <p:txBody>
          <a:bodyPr wrap="none" rtlCol="0">
            <a:spAutoFit/>
          </a:bodyPr>
          <a:lstStyle/>
          <a:p>
            <a:r>
              <a:rPr kumimoji="1" lang="ja-JP" altLang="en-US" sz="4800" dirty="0"/>
              <a:t>参考</a:t>
            </a:r>
            <a:r>
              <a:rPr lang="ja-JP" altLang="en-US" sz="4800" dirty="0"/>
              <a:t>文献</a:t>
            </a:r>
            <a:endParaRPr kumimoji="1" lang="ja-JP" altLang="en-US" sz="4800" dirty="0"/>
          </a:p>
        </p:txBody>
      </p:sp>
      <p:sp>
        <p:nvSpPr>
          <p:cNvPr id="8" name="テキスト ボックス 7">
            <a:extLst>
              <a:ext uri="{FF2B5EF4-FFF2-40B4-BE49-F238E27FC236}">
                <a16:creationId xmlns:a16="http://schemas.microsoft.com/office/drawing/2014/main" xmlns="" id="{3C1E5B74-EFB0-49A1-8B27-9EBDFB52D93E}"/>
              </a:ext>
            </a:extLst>
          </p:cNvPr>
          <p:cNvSpPr txBox="1"/>
          <p:nvPr/>
        </p:nvSpPr>
        <p:spPr>
          <a:xfrm>
            <a:off x="251520" y="1196752"/>
            <a:ext cx="8712968" cy="4770537"/>
          </a:xfrm>
          <a:prstGeom prst="rect">
            <a:avLst/>
          </a:prstGeom>
          <a:noFill/>
        </p:spPr>
        <p:txBody>
          <a:bodyPr wrap="square" rtlCol="0">
            <a:spAutoFit/>
          </a:bodyPr>
          <a:lstStyle/>
          <a:p>
            <a:r>
              <a:rPr lang="en-US" altLang="ja-JP" dirty="0"/>
              <a:t>Hama Yasuhisa(2001).Shopping as a Coping Behavior</a:t>
            </a:r>
            <a:r>
              <a:rPr lang="en-US" altLang="ja-JP" sz="2000" dirty="0"/>
              <a:t> for Stress, </a:t>
            </a:r>
            <a:r>
              <a:rPr lang="en-US" altLang="ja-JP" dirty="0"/>
              <a:t>”Japanese Psychological Research,43(4),218-224”</a:t>
            </a:r>
          </a:p>
          <a:p>
            <a:r>
              <a:rPr lang="en-US" altLang="ja-JP" dirty="0"/>
              <a:t>Michel Wedel(2014).Attention research in Marketing : A Review of Eye Tracking  Studies</a:t>
            </a:r>
          </a:p>
          <a:p>
            <a:pPr eaLnBrk="0" fontAlgn="base" hangingPunct="0">
              <a:spcBef>
                <a:spcPct val="0"/>
              </a:spcBef>
              <a:spcAft>
                <a:spcPct val="0"/>
              </a:spcAft>
            </a:pPr>
            <a:r>
              <a:rPr lang="en-US" altLang="ja-JP" dirty="0"/>
              <a:t>Ronald C. Goodstein (1994). Mood Effects in Consumer Behavior: a Unifying Theme </a:t>
            </a:r>
          </a:p>
          <a:p>
            <a:pPr eaLnBrk="0" fontAlgn="base" hangingPunct="0">
              <a:spcBef>
                <a:spcPct val="0"/>
              </a:spcBef>
              <a:spcAft>
                <a:spcPct val="0"/>
              </a:spcAft>
            </a:pPr>
            <a:r>
              <a:rPr lang="en-US" altLang="ja-JP" dirty="0"/>
              <a:t>“Mood Effects in Consumer Behavior: a Unifying Theme”, in NA - Advances in Consumer Research Volume 21, eds. </a:t>
            </a:r>
          </a:p>
          <a:p>
            <a:pPr eaLnBrk="0" fontAlgn="base" hangingPunct="0">
              <a:spcBef>
                <a:spcPct val="0"/>
              </a:spcBef>
              <a:spcAft>
                <a:spcPct val="0"/>
              </a:spcAft>
            </a:pPr>
            <a:r>
              <a:rPr lang="en-US" altLang="ja-JP" dirty="0"/>
              <a:t>Chris T. Allen and Deborah </a:t>
            </a:r>
            <a:r>
              <a:rPr lang="en-US" altLang="ja-JP" dirty="0" err="1"/>
              <a:t>Roedder</a:t>
            </a:r>
            <a:r>
              <a:rPr lang="en-US" altLang="ja-JP" dirty="0"/>
              <a:t> John, Provo, UT: Association for Consumer Research, Pages: 526-529</a:t>
            </a:r>
          </a:p>
          <a:p>
            <a:r>
              <a:rPr lang="de-DE" altLang="ja-JP" dirty="0">
                <a:latin typeface="ＭＳ Ｐゴシック" panose="020B0600070205080204" pitchFamily="50" charset="-128"/>
              </a:rPr>
              <a:t>Rik Pieters and Michel Wedel</a:t>
            </a:r>
            <a:r>
              <a:rPr lang="ja-JP" altLang="en-US" dirty="0">
                <a:latin typeface="ＭＳ Ｐゴシック" panose="020B0600070205080204" pitchFamily="50" charset="-128"/>
              </a:rPr>
              <a:t>（</a:t>
            </a:r>
            <a:r>
              <a:rPr lang="en-US" altLang="ja-JP" dirty="0">
                <a:latin typeface="ＭＳ Ｐゴシック" panose="020B0600070205080204" pitchFamily="50" charset="-128"/>
              </a:rPr>
              <a:t>2004</a:t>
            </a:r>
            <a:r>
              <a:rPr lang="ja-JP" altLang="en-US" dirty="0">
                <a:latin typeface="ＭＳ Ｐゴシック" panose="020B0600070205080204" pitchFamily="50" charset="-128"/>
              </a:rPr>
              <a:t>）</a:t>
            </a:r>
            <a:r>
              <a:rPr lang="en-US" altLang="ja-JP" dirty="0">
                <a:latin typeface="ＭＳ Ｐゴシック" panose="020B0600070205080204" pitchFamily="50" charset="-128"/>
              </a:rPr>
              <a:t>.Attention Capture and Transfer in Advertising: Brand, Pictorial, and Text-Size </a:t>
            </a:r>
            <a:r>
              <a:rPr lang="en-US" altLang="ja-JP" dirty="0" err="1">
                <a:latin typeface="ＭＳ Ｐゴシック" panose="020B0600070205080204" pitchFamily="50" charset="-128"/>
              </a:rPr>
              <a:t>Effects,Journal</a:t>
            </a:r>
            <a:r>
              <a:rPr lang="en-US" altLang="ja-JP" dirty="0">
                <a:latin typeface="ＭＳ Ｐゴシック" panose="020B0600070205080204" pitchFamily="50" charset="-128"/>
              </a:rPr>
              <a:t> of </a:t>
            </a:r>
            <a:r>
              <a:rPr lang="en-US" altLang="ja-JP" dirty="0" err="1">
                <a:latin typeface="ＭＳ Ｐゴシック" panose="020B0600070205080204" pitchFamily="50" charset="-128"/>
              </a:rPr>
              <a:t>Marketing,Vol</a:t>
            </a:r>
            <a:r>
              <a:rPr lang="en-US" altLang="ja-JP" dirty="0">
                <a:latin typeface="ＭＳ Ｐゴシック" panose="020B0600070205080204" pitchFamily="50" charset="-128"/>
              </a:rPr>
              <a:t>. 68, No. 2 , pp. 36-50</a:t>
            </a:r>
            <a:endParaRPr lang="en-US" altLang="ja-JP" dirty="0"/>
          </a:p>
          <a:p>
            <a:r>
              <a:rPr lang="en-US" altLang="ja-JP" dirty="0"/>
              <a:t>Zhen Li, Ken Ishibashi, </a:t>
            </a:r>
            <a:r>
              <a:rPr lang="en-US" altLang="ja-JP" dirty="0" err="1"/>
              <a:t>Keiji</a:t>
            </a:r>
            <a:r>
              <a:rPr lang="en-US" altLang="ja-JP" dirty="0"/>
              <a:t> </a:t>
            </a:r>
            <a:r>
              <a:rPr lang="en-US" altLang="ja-JP" dirty="0" err="1"/>
              <a:t>Takai</a:t>
            </a:r>
            <a:r>
              <a:rPr lang="en-US" altLang="ja-JP" dirty="0"/>
              <a:t> and </a:t>
            </a:r>
            <a:r>
              <a:rPr lang="en-US" altLang="ja-JP" dirty="0" err="1"/>
              <a:t>Katsutoshi</a:t>
            </a:r>
            <a:r>
              <a:rPr lang="en-US" altLang="ja-JP" dirty="0"/>
              <a:t> Yada(2015).</a:t>
            </a:r>
          </a:p>
          <a:p>
            <a:r>
              <a:rPr lang="en-US" altLang="ja-JP" dirty="0"/>
              <a:t> </a:t>
            </a:r>
            <a:r>
              <a:rPr lang="ja-JP" altLang="en-US" dirty="0"/>
              <a:t>「</a:t>
            </a:r>
            <a:r>
              <a:rPr lang="en-US" altLang="ja-JP" dirty="0"/>
              <a:t>Shop Area Visit Ratio, Stay Time, and Sales Outcomes: In-depth Analysis Based on RFID Data</a:t>
            </a:r>
            <a:r>
              <a:rPr lang="ja-JP" altLang="en-US" dirty="0"/>
              <a:t>」</a:t>
            </a:r>
            <a:endParaRPr lang="en-US" altLang="ja-JP" dirty="0"/>
          </a:p>
          <a:p>
            <a:endParaRPr lang="en-US" altLang="ja-JP" sz="1600" dirty="0">
              <a:latin typeface="ＭＳ Ｐゴシック" panose="020B0600070205080204" pitchFamily="50" charset="-128"/>
              <a:ea typeface="ＭＳ Ｐゴシック" panose="020B0600070205080204" pitchFamily="50" charset="-128"/>
            </a:endParaRPr>
          </a:p>
          <a:p>
            <a:endParaRPr lang="en-US" altLang="ja-JP" sz="1600" dirty="0">
              <a:latin typeface="ＭＳ Ｐゴシック" panose="020B0600070205080204" pitchFamily="50" charset="-128"/>
              <a:ea typeface="ＭＳ Ｐゴシック" panose="020B0600070205080204" pitchFamily="50" charset="-128"/>
            </a:endParaRPr>
          </a:p>
          <a:p>
            <a:endParaRPr lang="en-US" altLang="ja-JP" dirty="0"/>
          </a:p>
          <a:p>
            <a:endParaRPr kumimoji="1" lang="ja-JP" altLang="en-US" dirty="0"/>
          </a:p>
        </p:txBody>
      </p:sp>
      <p:pic>
        <p:nvPicPr>
          <p:cNvPr id="9" name="Picture 2">
            <a:extLst>
              <a:ext uri="{FF2B5EF4-FFF2-40B4-BE49-F238E27FC236}">
                <a16:creationId xmlns:a16="http://schemas.microsoft.com/office/drawing/2014/main" xmlns="" id="{B734256A-1ACE-469E-844A-D9FAE53BDEC8}"/>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7014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テキスト ボックス 23"/>
          <p:cNvSpPr txBox="1"/>
          <p:nvPr/>
        </p:nvSpPr>
        <p:spPr>
          <a:xfrm>
            <a:off x="35278" y="53218"/>
            <a:ext cx="2456122" cy="830997"/>
          </a:xfrm>
          <a:prstGeom prst="rect">
            <a:avLst/>
          </a:prstGeom>
          <a:noFill/>
        </p:spPr>
        <p:txBody>
          <a:bodyPr wrap="none" rtlCol="0">
            <a:spAutoFit/>
          </a:bodyPr>
          <a:lstStyle/>
          <a:p>
            <a:r>
              <a:rPr lang="ja-JP" altLang="en-US" sz="4800" dirty="0"/>
              <a:t>はじめに</a:t>
            </a:r>
            <a:endParaRPr kumimoji="1" lang="ja-JP" altLang="en-US" sz="4800" dirty="0"/>
          </a:p>
        </p:txBody>
      </p:sp>
      <p:sp>
        <p:nvSpPr>
          <p:cNvPr id="25" name="角丸四角形 24"/>
          <p:cNvSpPr/>
          <p:nvPr/>
        </p:nvSpPr>
        <p:spPr>
          <a:xfrm>
            <a:off x="102328" y="2372689"/>
            <a:ext cx="8887603" cy="1494706"/>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 name="テキスト ボックス 25"/>
          <p:cNvSpPr txBox="1"/>
          <p:nvPr/>
        </p:nvSpPr>
        <p:spPr>
          <a:xfrm>
            <a:off x="111145" y="1257648"/>
            <a:ext cx="7790915" cy="646331"/>
          </a:xfrm>
          <a:prstGeom prst="rect">
            <a:avLst/>
          </a:prstGeom>
          <a:noFill/>
        </p:spPr>
        <p:txBody>
          <a:bodyPr wrap="none" rtlCol="0">
            <a:spAutoFit/>
          </a:bodyPr>
          <a:lstStyle/>
          <a:p>
            <a:pPr algn="ctr"/>
            <a:r>
              <a:rPr kumimoji="1" lang="ja-JP" altLang="en-US" sz="3600" dirty="0"/>
              <a:t>購買には計画購買と非</a:t>
            </a:r>
            <a:r>
              <a:rPr lang="ja-JP" altLang="en-US" sz="3600" dirty="0"/>
              <a:t>計画購買がある</a:t>
            </a:r>
            <a:endParaRPr kumimoji="1" lang="ja-JP" altLang="en-US" sz="3600" dirty="0"/>
          </a:p>
        </p:txBody>
      </p:sp>
      <p:sp>
        <p:nvSpPr>
          <p:cNvPr id="27" name="テキスト ボックス 26"/>
          <p:cNvSpPr txBox="1"/>
          <p:nvPr/>
        </p:nvSpPr>
        <p:spPr>
          <a:xfrm>
            <a:off x="495452" y="2634345"/>
            <a:ext cx="8101354" cy="1077218"/>
          </a:xfrm>
          <a:prstGeom prst="rect">
            <a:avLst/>
          </a:prstGeom>
          <a:noFill/>
        </p:spPr>
        <p:txBody>
          <a:bodyPr wrap="square" rtlCol="0">
            <a:spAutoFit/>
          </a:bodyPr>
          <a:lstStyle/>
          <a:p>
            <a:r>
              <a:rPr kumimoji="1" lang="ja-JP" altLang="en-US" sz="3200" dirty="0"/>
              <a:t>非計画購買と</a:t>
            </a:r>
            <a:r>
              <a:rPr lang="ja-JP" altLang="en-US" sz="3200" dirty="0"/>
              <a:t>は：</a:t>
            </a:r>
            <a:endParaRPr lang="en-US" altLang="ja-JP" sz="3200" dirty="0"/>
          </a:p>
          <a:p>
            <a:pPr algn="r"/>
            <a:r>
              <a:rPr lang="ja-JP" altLang="en-US" sz="3200" dirty="0"/>
              <a:t>買う予定がなかった商品を購買すること</a:t>
            </a:r>
          </a:p>
        </p:txBody>
      </p:sp>
      <p:pic>
        <p:nvPicPr>
          <p:cNvPr id="28"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a:t>2017/12/11</a:t>
            </a:r>
            <a:endParaRPr kumimoji="1" lang="ja-JP" altLang="en-US" dirty="0"/>
          </a:p>
        </p:txBody>
      </p:sp>
      <p:pic>
        <p:nvPicPr>
          <p:cNvPr id="8" name="図 7" descr="おもちゃ, 人形, レゴ, ケーキ が含まれている画像&#10;&#10;非常に高い精度で生成された説明">
            <a:extLst>
              <a:ext uri="{FF2B5EF4-FFF2-40B4-BE49-F238E27FC236}">
                <a16:creationId xmlns:a16="http://schemas.microsoft.com/office/drawing/2014/main" xmlns="" id="{D2DAF6DC-2519-4FDC-99A2-A1EC6845B3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78" y="4495050"/>
            <a:ext cx="3133904" cy="2277304"/>
          </a:xfrm>
          <a:prstGeom prst="rect">
            <a:avLst/>
          </a:prstGeom>
        </p:spPr>
      </p:pic>
      <p:pic>
        <p:nvPicPr>
          <p:cNvPr id="12" name="図 11" descr="おもちゃ が含まれている画像&#10;&#10;非常に高い精度で生成された説明">
            <a:extLst>
              <a:ext uri="{FF2B5EF4-FFF2-40B4-BE49-F238E27FC236}">
                <a16:creationId xmlns:a16="http://schemas.microsoft.com/office/drawing/2014/main" xmlns="" id="{FBE1F9AC-9AA4-454A-B4BA-D6BCBF4996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3608" y="4435691"/>
            <a:ext cx="3086211" cy="2396022"/>
          </a:xfrm>
          <a:prstGeom prst="rect">
            <a:avLst/>
          </a:prstGeom>
        </p:spPr>
      </p:pic>
      <p:pic>
        <p:nvPicPr>
          <p:cNvPr id="19" name="図 18">
            <a:extLst>
              <a:ext uri="{FF2B5EF4-FFF2-40B4-BE49-F238E27FC236}">
                <a16:creationId xmlns:a16="http://schemas.microsoft.com/office/drawing/2014/main" xmlns="" id="{EB3F8F0A-854C-4FFD-AD5F-6D56B36884C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21939" y="4444506"/>
            <a:ext cx="3131219" cy="2430965"/>
          </a:xfrm>
          <a:prstGeom prst="rect">
            <a:avLst/>
          </a:prstGeom>
        </p:spPr>
      </p:pic>
      <p:sp>
        <p:nvSpPr>
          <p:cNvPr id="4" name="スライド番号プレースホルダー 3">
            <a:extLst>
              <a:ext uri="{FF2B5EF4-FFF2-40B4-BE49-F238E27FC236}">
                <a16:creationId xmlns:a16="http://schemas.microsoft.com/office/drawing/2014/main" xmlns="" id="{A627AF0E-E592-401A-A69A-6FD279115175}"/>
              </a:ext>
            </a:extLst>
          </p:cNvPr>
          <p:cNvSpPr>
            <a:spLocks noGrp="1"/>
          </p:cNvSpPr>
          <p:nvPr>
            <p:ph type="sldNum" sz="quarter" idx="12"/>
          </p:nvPr>
        </p:nvSpPr>
        <p:spPr/>
        <p:txBody>
          <a:bodyPr/>
          <a:lstStyle/>
          <a:p>
            <a:fld id="{23DE9F7B-45CB-4F71-8B93-DBA7E176780B}" type="slidenum">
              <a:rPr lang="ja-JP" altLang="en-US" smtClean="0"/>
              <a:pPr/>
              <a:t>4</a:t>
            </a:fld>
            <a:endParaRPr lang="ja-JP" altLang="en-US"/>
          </a:p>
        </p:txBody>
      </p:sp>
    </p:spTree>
    <p:extLst>
      <p:ext uri="{BB962C8B-B14F-4D97-AF65-F5344CB8AC3E}">
        <p14:creationId xmlns:p14="http://schemas.microsoft.com/office/powerpoint/2010/main" val="18750782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a16="http://schemas.microsoft.com/office/drawing/2014/main" xmlns="" id="{57894E3E-1D99-4937-8D6F-A572A8E26038}"/>
              </a:ext>
            </a:extLst>
          </p:cNvPr>
          <p:cNvSpPr>
            <a:spLocks noGrp="1"/>
          </p:cNvSpPr>
          <p:nvPr>
            <p:ph type="dt" sz="half" idx="10"/>
          </p:nvPr>
        </p:nvSpPr>
        <p:spPr/>
        <p:txBody>
          <a:bodyPr/>
          <a:lstStyle/>
          <a:p>
            <a:r>
              <a:rPr lang="en-US" altLang="ja-JP" sz="2000" dirty="0"/>
              <a:t>2017/12/11</a:t>
            </a:r>
            <a:endParaRPr lang="ja-JP" altLang="en-US" sz="2000" dirty="0"/>
          </a:p>
        </p:txBody>
      </p:sp>
      <p:sp>
        <p:nvSpPr>
          <p:cNvPr id="5" name="スライド番号プレースホルダー 4">
            <a:extLst>
              <a:ext uri="{FF2B5EF4-FFF2-40B4-BE49-F238E27FC236}">
                <a16:creationId xmlns:a16="http://schemas.microsoft.com/office/drawing/2014/main" xmlns="" id="{7467E396-3AA3-4728-82DA-87C5A70680C1}"/>
              </a:ext>
            </a:extLst>
          </p:cNvPr>
          <p:cNvSpPr>
            <a:spLocks noGrp="1"/>
          </p:cNvSpPr>
          <p:nvPr>
            <p:ph type="sldNum" sz="quarter" idx="12"/>
          </p:nvPr>
        </p:nvSpPr>
        <p:spPr/>
        <p:txBody>
          <a:bodyPr/>
          <a:lstStyle/>
          <a:p>
            <a:fld id="{23DE9F7B-45CB-4F71-8B93-DBA7E176780B}" type="slidenum">
              <a:rPr lang="ja-JP" altLang="en-US" smtClean="0"/>
              <a:pPr/>
              <a:t>40</a:t>
            </a:fld>
            <a:endParaRPr lang="ja-JP" altLang="en-US" dirty="0"/>
          </a:p>
        </p:txBody>
      </p:sp>
      <p:sp>
        <p:nvSpPr>
          <p:cNvPr id="7" name="テキスト ボックス 6">
            <a:extLst>
              <a:ext uri="{FF2B5EF4-FFF2-40B4-BE49-F238E27FC236}">
                <a16:creationId xmlns:a16="http://schemas.microsoft.com/office/drawing/2014/main" xmlns="" id="{E1B0715A-56FC-458E-B4D9-1A7AB5D0A3E5}"/>
              </a:ext>
            </a:extLst>
          </p:cNvPr>
          <p:cNvSpPr txBox="1"/>
          <p:nvPr/>
        </p:nvSpPr>
        <p:spPr>
          <a:xfrm>
            <a:off x="143508" y="1052736"/>
            <a:ext cx="8856984" cy="5386090"/>
          </a:xfrm>
          <a:prstGeom prst="rect">
            <a:avLst/>
          </a:prstGeom>
          <a:noFill/>
        </p:spPr>
        <p:txBody>
          <a:bodyPr wrap="square" rtlCol="0">
            <a:spAutoFit/>
          </a:bodyPr>
          <a:lstStyle/>
          <a:p>
            <a:pPr>
              <a:buSzPct val="25000"/>
            </a:pP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石井裕明（</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2009).</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「店頭でのマーケティング展開と消費者行動」</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,23-28</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ページ</a:t>
            </a:r>
          </a:p>
          <a:p>
            <a:pPr>
              <a:buSzPct val="25000"/>
            </a:pP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石井裕明</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(2009).</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「消費者視点の衝動購買研究」</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マーケティングジャーナル</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 </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Vol.29 No.1 ,98-102</a:t>
            </a:r>
          </a:p>
          <a:p>
            <a:r>
              <a:rPr lang="ja-JP" altLang="en-US" sz="1600" dirty="0">
                <a:latin typeface="ＭＳ Ｐゴシック" panose="020B0600070205080204" pitchFamily="50" charset="-128"/>
                <a:ea typeface="ＭＳ Ｐゴシック" panose="020B0600070205080204" pitchFamily="50" charset="-128"/>
              </a:rPr>
              <a:t>石淵順也</a:t>
            </a:r>
            <a:r>
              <a:rPr lang="en-US" altLang="ja-JP" sz="1600" dirty="0">
                <a:latin typeface="ＭＳ Ｐゴシック" panose="020B0600070205080204" pitchFamily="50" charset="-128"/>
                <a:ea typeface="ＭＳ Ｐゴシック" panose="020B0600070205080204" pitchFamily="50" charset="-128"/>
              </a:rPr>
              <a:t>(2016).</a:t>
            </a:r>
            <a:r>
              <a:rPr lang="ja-JP" altLang="en-US" sz="1600" dirty="0">
                <a:latin typeface="ＭＳ Ｐゴシック" panose="020B0600070205080204" pitchFamily="50" charset="-128"/>
                <a:ea typeface="ＭＳ Ｐゴシック" panose="020B0600070205080204" pitchFamily="50" charset="-128"/>
              </a:rPr>
              <a:t>「店舗内の快感情は衝動買いをさせるだけか」，</a:t>
            </a:r>
            <a:r>
              <a:rPr lang="en-US" altLang="ja-JP" sz="1600" dirty="0">
                <a:latin typeface="ＭＳ Ｐゴシック" panose="020B0600070205080204" pitchFamily="50" charset="-128"/>
                <a:ea typeface="ＭＳ Ｐゴシック" panose="020B0600070205080204" pitchFamily="50" charset="-128"/>
              </a:rPr>
              <a:t>JAPAN MARKETING JOURNAL vol.35 , No.4</a:t>
            </a:r>
            <a:r>
              <a:rPr lang="ja-JP" altLang="en-US" sz="1600" dirty="0" err="1">
                <a:latin typeface="ＭＳ Ｐゴシック" panose="020B0600070205080204" pitchFamily="50" charset="-128"/>
                <a:ea typeface="ＭＳ Ｐゴシック" panose="020B0600070205080204" pitchFamily="50" charset="-128"/>
              </a:rPr>
              <a:t>，</a:t>
            </a:r>
            <a:r>
              <a:rPr lang="en-US" altLang="ja-JP" sz="1600" dirty="0">
                <a:latin typeface="ＭＳ Ｐゴシック" panose="020B0600070205080204" pitchFamily="50" charset="-128"/>
                <a:ea typeface="ＭＳ Ｐゴシック" panose="020B0600070205080204" pitchFamily="50" charset="-128"/>
              </a:rPr>
              <a:t> 43-42</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en-US" altLang="ja-JP" sz="1600" dirty="0" err="1">
                <a:latin typeface="ＭＳ Ｐゴシック" panose="020B0600070205080204" pitchFamily="50" charset="-128"/>
                <a:ea typeface="ＭＳ Ｐゴシック" panose="020B0600070205080204" pitchFamily="50" charset="-128"/>
              </a:rPr>
              <a:t>ZhangVisual</a:t>
            </a:r>
            <a:r>
              <a:rPr lang="ja-JP" altLang="en-US" sz="1600" dirty="0">
                <a:latin typeface="ＭＳ Ｐゴシック" panose="020B0600070205080204" pitchFamily="50" charset="-128"/>
                <a:ea typeface="ＭＳ Ｐゴシック" panose="020B0600070205080204" pitchFamily="50" charset="-128"/>
              </a:rPr>
              <a:t> </a:t>
            </a:r>
            <a:r>
              <a:rPr lang="en-US" altLang="ja-JP" sz="1600" dirty="0">
                <a:latin typeface="ＭＳ Ｐゴシック" panose="020B0600070205080204" pitchFamily="50" charset="-128"/>
                <a:ea typeface="ＭＳ Ｐゴシック" panose="020B0600070205080204" pitchFamily="50" charset="-128"/>
              </a:rPr>
              <a:t>attention</a:t>
            </a:r>
            <a:r>
              <a:rPr lang="ja-JP" altLang="en-US" sz="1600" dirty="0">
                <a:latin typeface="ＭＳ Ｐゴシック" panose="020B0600070205080204" pitchFamily="50" charset="-128"/>
                <a:ea typeface="ＭＳ Ｐゴシック" panose="020B0600070205080204" pitchFamily="50" charset="-128"/>
              </a:rPr>
              <a:t> </a:t>
            </a:r>
            <a:r>
              <a:rPr lang="en-US" altLang="ja-JP" sz="1600" dirty="0">
                <a:latin typeface="ＭＳ Ｐゴシック" panose="020B0600070205080204" pitchFamily="50" charset="-128"/>
                <a:ea typeface="ＭＳ Ｐゴシック" panose="020B0600070205080204" pitchFamily="50" charset="-128"/>
              </a:rPr>
              <a:t>research</a:t>
            </a:r>
            <a:r>
              <a:rPr lang="ja-JP" altLang="en-US" sz="1600" dirty="0">
                <a:latin typeface="ＭＳ Ｐゴシック" panose="020B0600070205080204" pitchFamily="50" charset="-128"/>
                <a:ea typeface="ＭＳ Ｐゴシック" panose="020B0600070205080204" pitchFamily="50" charset="-128"/>
              </a:rPr>
              <a:t> </a:t>
            </a:r>
            <a:r>
              <a:rPr lang="en-US" altLang="ja-JP" sz="1600" dirty="0">
                <a:latin typeface="ＭＳ Ｐゴシック" panose="020B0600070205080204" pitchFamily="50" charset="-128"/>
                <a:ea typeface="ＭＳ Ｐゴシック" panose="020B0600070205080204" pitchFamily="50" charset="-128"/>
              </a:rPr>
              <a:t>in</a:t>
            </a:r>
            <a:r>
              <a:rPr lang="ja-JP" altLang="en-US" sz="1600" dirty="0">
                <a:latin typeface="ＭＳ Ｐゴシック" panose="020B0600070205080204" pitchFamily="50" charset="-128"/>
                <a:ea typeface="ＭＳ Ｐゴシック" panose="020B0600070205080204" pitchFamily="50" charset="-128"/>
              </a:rPr>
              <a:t> </a:t>
            </a:r>
            <a:r>
              <a:rPr lang="en-US" altLang="ja-JP" sz="1600" dirty="0">
                <a:latin typeface="ＭＳ Ｐゴシック" panose="020B0600070205080204" pitchFamily="50" charset="-128"/>
                <a:ea typeface="ＭＳ Ｐゴシック" panose="020B0600070205080204" pitchFamily="50" charset="-128"/>
              </a:rPr>
              <a:t>Marketing</a:t>
            </a:r>
            <a:r>
              <a:rPr lang="ja-JP" altLang="en-US" sz="1600" dirty="0">
                <a:latin typeface="ＭＳ Ｐゴシック" panose="020B0600070205080204" pitchFamily="50" charset="-128"/>
                <a:ea typeface="ＭＳ Ｐゴシック" panose="020B0600070205080204" pitchFamily="50" charset="-128"/>
              </a:rPr>
              <a:t>」</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伊藤美加</a:t>
            </a:r>
            <a:r>
              <a:rPr lang="en-US" altLang="ja-JP" sz="1600" dirty="0">
                <a:latin typeface="ＭＳ Ｐゴシック" panose="020B0600070205080204" pitchFamily="50" charset="-128"/>
                <a:ea typeface="ＭＳ Ｐゴシック" panose="020B0600070205080204" pitchFamily="50" charset="-128"/>
              </a:rPr>
              <a:t>(2001).</a:t>
            </a:r>
            <a:r>
              <a:rPr lang="ja-JP" altLang="en-US" sz="1600" dirty="0">
                <a:latin typeface="ＭＳ Ｐゴシック" panose="020B0600070205080204" pitchFamily="50" charset="-128"/>
                <a:ea typeface="ＭＳ Ｐゴシック" panose="020B0600070205080204" pitchFamily="50" charset="-128"/>
              </a:rPr>
              <a:t>「感情と情報処理方略」</a:t>
            </a:r>
            <a:r>
              <a:rPr lang="en-US" altLang="ja-JP" sz="1600" dirty="0">
                <a:latin typeface="ＭＳ Ｐゴシック" panose="020B0600070205080204" pitchFamily="50" charset="-128"/>
                <a:ea typeface="ＭＳ Ｐゴシック" panose="020B0600070205080204" pitchFamily="50" charset="-128"/>
              </a:rPr>
              <a:t>,『</a:t>
            </a:r>
            <a:r>
              <a:rPr lang="zh-CN" altLang="en-US" sz="1600" dirty="0">
                <a:latin typeface="ＭＳ Ｐゴシック" panose="020B0600070205080204" pitchFamily="50" charset="-128"/>
                <a:ea typeface="ＭＳ Ｐゴシック" panose="020B0600070205080204" pitchFamily="50" charset="-128"/>
              </a:rPr>
              <a:t>京都大学大学院教育学研究科紀要</a:t>
            </a:r>
            <a:r>
              <a:rPr lang="en-US" altLang="ja-JP" sz="1600" dirty="0">
                <a:latin typeface="ＭＳ Ｐゴシック" panose="020B0600070205080204" pitchFamily="50" charset="-128"/>
                <a:ea typeface="ＭＳ Ｐゴシック" panose="020B0600070205080204" pitchFamily="50" charset="-128"/>
              </a:rPr>
              <a:t>』,380</a:t>
            </a:r>
            <a:r>
              <a:rPr lang="ja-JP" altLang="en-US" sz="1600" dirty="0">
                <a:latin typeface="ＭＳ Ｐゴシック" panose="020B0600070205080204" pitchFamily="50" charset="-128"/>
                <a:ea typeface="ＭＳ Ｐゴシック" panose="020B0600070205080204" pitchFamily="50" charset="-128"/>
              </a:rPr>
              <a:t>ページ</a:t>
            </a:r>
            <a:r>
              <a:rPr lang="en-US" altLang="ja-JP" sz="1600" dirty="0">
                <a:latin typeface="ＭＳ Ｐゴシック" panose="020B0600070205080204" pitchFamily="50" charset="-128"/>
                <a:ea typeface="ＭＳ Ｐゴシック" panose="020B0600070205080204" pitchFamily="50" charset="-128"/>
              </a:rPr>
              <a:t>-391</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大串健吾</a:t>
            </a:r>
            <a:r>
              <a:rPr lang="en-US" altLang="ja-JP" sz="1600" dirty="0">
                <a:latin typeface="ＭＳ Ｐゴシック" panose="020B0600070205080204" pitchFamily="50" charset="-128"/>
                <a:ea typeface="ＭＳ Ｐゴシック" panose="020B0600070205080204" pitchFamily="50" charset="-128"/>
              </a:rPr>
              <a:t>(2006).</a:t>
            </a:r>
            <a:r>
              <a:rPr lang="ja-JP" altLang="en-US" sz="1600" dirty="0">
                <a:latin typeface="ＭＳ Ｐゴシック" panose="020B0600070205080204" pitchFamily="50" charset="-128"/>
                <a:ea typeface="ＭＳ Ｐゴシック" panose="020B0600070205080204" pitchFamily="50" charset="-128"/>
              </a:rPr>
              <a:t>「音楽と感情」，バイオメカニズム学会誌</a:t>
            </a:r>
            <a:r>
              <a:rPr lang="en-US" altLang="ja-JP" sz="1600" dirty="0">
                <a:latin typeface="ＭＳ Ｐゴシック" panose="020B0600070205080204" pitchFamily="50" charset="-128"/>
                <a:ea typeface="ＭＳ Ｐゴシック" panose="020B0600070205080204" pitchFamily="50" charset="-128"/>
              </a:rPr>
              <a:t>vol. 30,No.1,3-6</a:t>
            </a:r>
            <a:endPar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endParaRPr>
          </a:p>
          <a:p>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岸志津恵</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(2011).</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「消費者行動研究における感情の位置づけ（１）」</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東京経大学会誌</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第</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274</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号」</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,74-84</a:t>
            </a:r>
            <a:endPar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endParaRPr>
          </a:p>
          <a:p>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清野奨太</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池尻亮介</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上淵寿</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(2013).</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「ポジティブ感情が衝動購買に及ぼす影響」</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東京学芸大学紀要　総合教育科学系</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Ⅰ』65</a:t>
            </a:r>
            <a:r>
              <a:rPr lang="ja-JP" altLang="en-US"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a:t>
            </a:r>
            <a:r>
              <a:rPr lang="en-US" altLang="ja-JP" sz="1600" dirty="0">
                <a:solidFill>
                  <a:schemeClr val="dk1"/>
                </a:solidFill>
                <a:latin typeface="ＭＳ Ｐゴシック" panose="020B0600070205080204" pitchFamily="50" charset="-128"/>
                <a:ea typeface="ＭＳ Ｐゴシック" panose="020B0600070205080204" pitchFamily="50" charset="-128"/>
                <a:cs typeface="Calibri"/>
                <a:sym typeface="Calibri"/>
              </a:rPr>
              <a:t>203-209</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鴻巣努</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福田忠彦</a:t>
            </a:r>
            <a:r>
              <a:rPr lang="en-US" altLang="ja-JP" sz="1600" dirty="0">
                <a:latin typeface="ＭＳ Ｐゴシック" panose="020B0600070205080204" pitchFamily="50" charset="-128"/>
                <a:ea typeface="ＭＳ Ｐゴシック" panose="020B0600070205080204" pitchFamily="50" charset="-128"/>
              </a:rPr>
              <a:t>(2010).</a:t>
            </a:r>
            <a:r>
              <a:rPr lang="ja-JP" altLang="en-US" sz="1600" dirty="0">
                <a:latin typeface="ＭＳ Ｐゴシック" panose="020B0600070205080204" pitchFamily="50" charset="-128"/>
                <a:ea typeface="ＭＳ Ｐゴシック" panose="020B0600070205080204" pitchFamily="50" charset="-128"/>
              </a:rPr>
              <a:t>「自動販売機の商品配列に関する考察」</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人間工学第</a:t>
            </a:r>
            <a:r>
              <a:rPr lang="en-US" altLang="ja-JP" sz="1600" dirty="0">
                <a:latin typeface="ＭＳ Ｐゴシック" panose="020B0600070205080204" pitchFamily="50" charset="-128"/>
                <a:ea typeface="ＭＳ Ｐゴシック" panose="020B0600070205080204" pitchFamily="50" charset="-128"/>
              </a:rPr>
              <a:t>30</a:t>
            </a:r>
            <a:r>
              <a:rPr lang="ja-JP" altLang="en-US" sz="1600" dirty="0">
                <a:latin typeface="ＭＳ Ｐゴシック" panose="020B0600070205080204" pitchFamily="50" charset="-128"/>
                <a:ea typeface="ＭＳ Ｐゴシック" panose="020B0600070205080204" pitchFamily="50" charset="-128"/>
              </a:rPr>
              <a:t>巻特別号</a:t>
            </a:r>
            <a:r>
              <a:rPr lang="en-US" altLang="ja-JP" sz="1600" dirty="0">
                <a:latin typeface="ＭＳ Ｐゴシック" panose="020B0600070205080204" pitchFamily="50" charset="-128"/>
                <a:ea typeface="ＭＳ Ｐゴシック" panose="020B0600070205080204" pitchFamily="50" charset="-128"/>
              </a:rPr>
              <a:t>』,369</a:t>
            </a:r>
            <a:r>
              <a:rPr lang="ja-JP" altLang="en-US" sz="1600" dirty="0">
                <a:latin typeface="ＭＳ Ｐゴシック" panose="020B0600070205080204" pitchFamily="50" charset="-128"/>
                <a:ea typeface="ＭＳ Ｐゴシック" panose="020B0600070205080204" pitchFamily="50" charset="-128"/>
              </a:rPr>
              <a:t>ページ</a:t>
            </a:r>
            <a:endParaRPr lang="en-US" altLang="zh-TW"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古賀弘之</a:t>
            </a:r>
            <a:r>
              <a:rPr lang="en-US" altLang="ja-JP" sz="1600" dirty="0">
                <a:latin typeface="ＭＳ Ｐゴシック" panose="020B0600070205080204" pitchFamily="50" charset="-128"/>
                <a:ea typeface="ＭＳ Ｐゴシック" panose="020B0600070205080204" pitchFamily="50" charset="-128"/>
              </a:rPr>
              <a:t>(2003).</a:t>
            </a:r>
            <a:r>
              <a:rPr lang="ja-JP" altLang="en-US" sz="1600" dirty="0">
                <a:latin typeface="ＭＳ Ｐゴシック" panose="020B0600070205080204" pitchFamily="50" charset="-128"/>
                <a:ea typeface="ＭＳ Ｐゴシック" panose="020B0600070205080204" pitchFamily="50" charset="-128"/>
              </a:rPr>
              <a:t>「音楽と感情・気分に関する研究」，</a:t>
            </a:r>
            <a:r>
              <a:rPr lang="zh-CN" altLang="en-US" sz="1600" dirty="0">
                <a:latin typeface="ＭＳ Ｐゴシック" panose="020B0600070205080204" pitchFamily="50" charset="-128"/>
                <a:ea typeface="ＭＳ Ｐゴシック" panose="020B0600070205080204" pitchFamily="50" charset="-128"/>
              </a:rPr>
              <a:t>広島</a:t>
            </a:r>
            <a:r>
              <a:rPr lang="ja-JP" altLang="en-US" sz="1600" dirty="0">
                <a:latin typeface="ＭＳ Ｐゴシック" panose="020B0600070205080204" pitchFamily="50" charset="-128"/>
                <a:ea typeface="ＭＳ Ｐゴシック" panose="020B0600070205080204" pitchFamily="50" charset="-128"/>
              </a:rPr>
              <a:t>大</a:t>
            </a:r>
            <a:r>
              <a:rPr lang="zh-CN" altLang="en-US" sz="1600" dirty="0">
                <a:latin typeface="ＭＳ Ｐゴシック" panose="020B0600070205080204" pitchFamily="50" charset="-128"/>
                <a:ea typeface="ＭＳ Ｐゴシック" panose="020B0600070205080204" pitchFamily="50" charset="-128"/>
              </a:rPr>
              <a:t>学大学院教育学研究科紀要第一部第</a:t>
            </a:r>
            <a:r>
              <a:rPr lang="en-US" altLang="zh-CN" sz="1600" dirty="0">
                <a:latin typeface="ＭＳ Ｐゴシック" panose="020B0600070205080204" pitchFamily="50" charset="-128"/>
                <a:ea typeface="ＭＳ Ｐゴシック" panose="020B0600070205080204" pitchFamily="50" charset="-128"/>
              </a:rPr>
              <a:t>52</a:t>
            </a:r>
            <a:r>
              <a:rPr lang="zh-CN" altLang="en-US" sz="1600" dirty="0">
                <a:latin typeface="ＭＳ Ｐゴシック" panose="020B0600070205080204" pitchFamily="50" charset="-128"/>
                <a:ea typeface="ＭＳ Ｐゴシック" panose="020B0600070205080204" pitchFamily="50" charset="-128"/>
              </a:rPr>
              <a:t>号</a:t>
            </a:r>
            <a:r>
              <a:rPr lang="ja-JP" altLang="en-US" sz="1600" dirty="0" err="1">
                <a:latin typeface="ＭＳ Ｐゴシック" panose="020B0600070205080204" pitchFamily="50" charset="-128"/>
                <a:ea typeface="ＭＳ Ｐゴシック" panose="020B0600070205080204" pitchFamily="50" charset="-128"/>
              </a:rPr>
              <a:t>，</a:t>
            </a:r>
            <a:r>
              <a:rPr lang="en-US" altLang="zh-CN" sz="1600" dirty="0">
                <a:latin typeface="ＭＳ Ｐゴシック" panose="020B0600070205080204" pitchFamily="50" charset="-128"/>
                <a:ea typeface="ＭＳ Ｐゴシック" panose="020B0600070205080204" pitchFamily="50" charset="-128"/>
              </a:rPr>
              <a:t>45− 52</a:t>
            </a:r>
          </a:p>
          <a:p>
            <a:r>
              <a:rPr lang="zh-TW" altLang="en-US" sz="1600" dirty="0">
                <a:latin typeface="ＭＳ Ｐゴシック" panose="020B0600070205080204" pitchFamily="50" charset="-128"/>
                <a:ea typeface="ＭＳ Ｐゴシック" panose="020B0600070205080204" pitchFamily="50" charset="-128"/>
              </a:rPr>
              <a:t>小阪裕司</a:t>
            </a:r>
            <a:r>
              <a:rPr lang="en-US" altLang="zh-TW" sz="1600" dirty="0">
                <a:latin typeface="ＭＳ Ｐゴシック" panose="020B0600070205080204" pitchFamily="50" charset="-128"/>
                <a:ea typeface="ＭＳ Ｐゴシック" panose="020B0600070205080204" pitchFamily="50" charset="-128"/>
              </a:rPr>
              <a:t>,</a:t>
            </a:r>
            <a:r>
              <a:rPr lang="zh-TW" altLang="en-US" sz="1600" dirty="0">
                <a:latin typeface="ＭＳ Ｐゴシック" panose="020B0600070205080204" pitchFamily="50" charset="-128"/>
                <a:ea typeface="ＭＳ Ｐゴシック" panose="020B0600070205080204" pitchFamily="50" charset="-128"/>
              </a:rPr>
              <a:t>椎塚久雄</a:t>
            </a:r>
            <a:r>
              <a:rPr lang="en-US" altLang="zh-TW" sz="1600" dirty="0">
                <a:latin typeface="ＭＳ Ｐゴシック" panose="020B0600070205080204" pitchFamily="50" charset="-128"/>
                <a:ea typeface="ＭＳ Ｐゴシック" panose="020B0600070205080204" pitchFamily="50" charset="-128"/>
              </a:rPr>
              <a:t>(2010).</a:t>
            </a:r>
            <a:r>
              <a:rPr lang="ja-JP" altLang="en-US" sz="1600" dirty="0">
                <a:latin typeface="ＭＳ Ｐゴシック" panose="020B0600070205080204" pitchFamily="50" charset="-128"/>
                <a:ea typeface="ＭＳ Ｐゴシック" panose="020B0600070205080204" pitchFamily="50" charset="-128"/>
              </a:rPr>
              <a:t>「消費者の購買動機を喚起する活動のモデル化とシステム思考的考察</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小阪裕司・椎塚久雄</a:t>
            </a:r>
            <a:r>
              <a:rPr lang="en-US" altLang="ja-JP" sz="1600" dirty="0">
                <a:latin typeface="ＭＳ Ｐゴシック" panose="020B0600070205080204" pitchFamily="50" charset="-128"/>
                <a:ea typeface="ＭＳ Ｐゴシック" panose="020B0600070205080204" pitchFamily="50" charset="-128"/>
              </a:rPr>
              <a:t>(2011).</a:t>
            </a:r>
            <a:r>
              <a:rPr lang="ja-JP" altLang="en-US" sz="1600" dirty="0">
                <a:latin typeface="ＭＳ Ｐゴシック" panose="020B0600070205080204" pitchFamily="50" charset="-128"/>
                <a:ea typeface="ＭＳ Ｐゴシック" panose="020B0600070205080204" pitchFamily="50" charset="-128"/>
              </a:rPr>
              <a:t>「感性情報による購買行動創出モデルについての一考察</a:t>
            </a:r>
            <a:r>
              <a:rPr lang="ja-JP" altLang="en-US" sz="1600" dirty="0" err="1">
                <a:latin typeface="ＭＳ Ｐゴシック" panose="020B0600070205080204" pitchFamily="50" charset="-128"/>
                <a:ea typeface="ＭＳ Ｐゴシック" panose="020B0600070205080204" pitchFamily="50" charset="-128"/>
              </a:rPr>
              <a:t>ー</a:t>
            </a:r>
            <a:r>
              <a:rPr lang="ja-JP" altLang="en-US" sz="1600" dirty="0">
                <a:latin typeface="ＭＳ Ｐゴシック" panose="020B0600070205080204" pitchFamily="50" charset="-128"/>
                <a:ea typeface="ＭＳ Ｐゴシック" panose="020B0600070205080204" pitchFamily="50" charset="-128"/>
              </a:rPr>
              <a:t>非計画購買における購買行動のプロセスと媒体の組み合わせに着目してー」</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日本感性工学会論文誌</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第</a:t>
            </a:r>
            <a:r>
              <a:rPr lang="en-US" altLang="ja-JP" sz="1600" dirty="0">
                <a:latin typeface="ＭＳ Ｐゴシック" panose="020B0600070205080204" pitchFamily="50" charset="-128"/>
                <a:ea typeface="ＭＳ Ｐゴシック" panose="020B0600070205080204" pitchFamily="50" charset="-128"/>
              </a:rPr>
              <a:t>10</a:t>
            </a:r>
            <a:r>
              <a:rPr lang="ja-JP" altLang="en-US" sz="1600" dirty="0">
                <a:latin typeface="ＭＳ Ｐゴシック" panose="020B0600070205080204" pitchFamily="50" charset="-128"/>
                <a:ea typeface="ＭＳ Ｐゴシック" panose="020B0600070205080204" pitchFamily="50" charset="-128"/>
              </a:rPr>
              <a:t>巻</a:t>
            </a:r>
            <a:r>
              <a:rPr lang="en-US" altLang="ja-JP" sz="1600" dirty="0">
                <a:latin typeface="ＭＳ Ｐゴシック" panose="020B0600070205080204" pitchFamily="50" charset="-128"/>
                <a:ea typeface="ＭＳ Ｐゴシック" panose="020B0600070205080204" pitchFamily="50" charset="-128"/>
              </a:rPr>
              <a:t>2</a:t>
            </a:r>
            <a:r>
              <a:rPr lang="ja-JP" altLang="en-US" sz="1600" dirty="0">
                <a:latin typeface="ＭＳ Ｐゴシック" panose="020B0600070205080204" pitchFamily="50" charset="-128"/>
                <a:ea typeface="ＭＳ Ｐゴシック" panose="020B0600070205080204" pitchFamily="50" charset="-128"/>
              </a:rPr>
              <a:t>号</a:t>
            </a:r>
            <a:r>
              <a:rPr lang="en-US" altLang="ja-JP" sz="1600" dirty="0">
                <a:latin typeface="ＭＳ Ｐゴシック" panose="020B0600070205080204" pitchFamily="50" charset="-128"/>
                <a:ea typeface="ＭＳ Ｐゴシック" panose="020B0600070205080204" pitchFamily="50" charset="-128"/>
              </a:rPr>
              <a:t>,185-192</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
            </a:r>
            <a:br>
              <a:rPr lang="ja-JP" altLang="en-US" dirty="0">
                <a:latin typeface="ＭＳ Ｐゴシック" panose="020B0600070205080204" pitchFamily="50" charset="-128"/>
                <a:ea typeface="ＭＳ Ｐゴシック" panose="020B0600070205080204" pitchFamily="50" charset="-128"/>
              </a:rPr>
            </a:br>
            <a:endParaRPr lang="en-US" altLang="ja-JP" dirty="0">
              <a:latin typeface="ＭＳ Ｐゴシック" panose="020B0600070205080204" pitchFamily="50" charset="-128"/>
              <a:ea typeface="ＭＳ Ｐゴシック" panose="020B0600070205080204" pitchFamily="50" charset="-128"/>
            </a:endParaRPr>
          </a:p>
          <a:p>
            <a:pPr>
              <a:buSzPct val="25000"/>
            </a:pPr>
            <a:endParaRPr lang="ja-JP" altLang="en-US" dirty="0">
              <a:solidFill>
                <a:schemeClr val="dk1"/>
              </a:solidFill>
              <a:latin typeface="ＭＳ Ｐゴシック" panose="020B0600070205080204" pitchFamily="50" charset="-128"/>
              <a:ea typeface="ＭＳ Ｐゴシック" panose="020B0600070205080204" pitchFamily="50" charset="-128"/>
              <a:cs typeface="Calibri"/>
              <a:sym typeface="Calibri"/>
            </a:endParaRPr>
          </a:p>
          <a:p>
            <a:endParaRPr kumimoji="1" lang="ja-JP" altLang="en-US" dirty="0"/>
          </a:p>
        </p:txBody>
      </p:sp>
      <p:pic>
        <p:nvPicPr>
          <p:cNvPr id="9" name="Picture 2">
            <a:extLst>
              <a:ext uri="{FF2B5EF4-FFF2-40B4-BE49-F238E27FC236}">
                <a16:creationId xmlns:a16="http://schemas.microsoft.com/office/drawing/2014/main" xmlns="" id="{64B8DB89-0DFE-4160-B0C7-3DA6DA3332FA}"/>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テキスト ボックス 9">
            <a:extLst>
              <a:ext uri="{FF2B5EF4-FFF2-40B4-BE49-F238E27FC236}">
                <a16:creationId xmlns:a16="http://schemas.microsoft.com/office/drawing/2014/main" xmlns="" id="{5A8FC4C7-D27B-47B0-8DD2-036021765DE3}"/>
              </a:ext>
            </a:extLst>
          </p:cNvPr>
          <p:cNvSpPr txBox="1"/>
          <p:nvPr/>
        </p:nvSpPr>
        <p:spPr>
          <a:xfrm>
            <a:off x="35278" y="53218"/>
            <a:ext cx="2646878" cy="830997"/>
          </a:xfrm>
          <a:prstGeom prst="rect">
            <a:avLst/>
          </a:prstGeom>
          <a:noFill/>
        </p:spPr>
        <p:txBody>
          <a:bodyPr wrap="none" rtlCol="0">
            <a:spAutoFit/>
          </a:bodyPr>
          <a:lstStyle/>
          <a:p>
            <a:r>
              <a:rPr kumimoji="1" lang="ja-JP" altLang="en-US" sz="4800" dirty="0"/>
              <a:t>参考</a:t>
            </a:r>
            <a:r>
              <a:rPr lang="ja-JP" altLang="en-US" sz="4800" dirty="0"/>
              <a:t>文献</a:t>
            </a:r>
            <a:endParaRPr kumimoji="1" lang="ja-JP" altLang="en-US" sz="4800" dirty="0"/>
          </a:p>
        </p:txBody>
      </p:sp>
    </p:spTree>
    <p:extLst>
      <p:ext uri="{BB962C8B-B14F-4D97-AF65-F5344CB8AC3E}">
        <p14:creationId xmlns:p14="http://schemas.microsoft.com/office/powerpoint/2010/main" val="38835198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xmlns="" id="{387F9387-DA0C-4FDB-86D0-152F6F45B8CB}"/>
              </a:ext>
            </a:extLst>
          </p:cNvPr>
          <p:cNvSpPr>
            <a:spLocks noGrp="1"/>
          </p:cNvSpPr>
          <p:nvPr>
            <p:ph type="sldNum" sz="quarter" idx="12"/>
          </p:nvPr>
        </p:nvSpPr>
        <p:spPr/>
        <p:txBody>
          <a:bodyPr/>
          <a:lstStyle/>
          <a:p>
            <a:fld id="{23DE9F7B-45CB-4F71-8B93-DBA7E176780B}" type="slidenum">
              <a:rPr kumimoji="1" lang="ja-JP" altLang="en-US" sz="2400" smtClean="0"/>
              <a:t>41</a:t>
            </a:fld>
            <a:endParaRPr kumimoji="1" lang="ja-JP" altLang="en-US" sz="2400" dirty="0"/>
          </a:p>
        </p:txBody>
      </p:sp>
      <p:sp>
        <p:nvSpPr>
          <p:cNvPr id="6" name="テキスト ボックス 5">
            <a:extLst>
              <a:ext uri="{FF2B5EF4-FFF2-40B4-BE49-F238E27FC236}">
                <a16:creationId xmlns:a16="http://schemas.microsoft.com/office/drawing/2014/main" xmlns="" id="{83F34DD9-3612-47D3-9F70-FC16D9842487}"/>
              </a:ext>
            </a:extLst>
          </p:cNvPr>
          <p:cNvSpPr txBox="1"/>
          <p:nvPr/>
        </p:nvSpPr>
        <p:spPr>
          <a:xfrm>
            <a:off x="107504" y="1089190"/>
            <a:ext cx="8784976" cy="5078313"/>
          </a:xfrm>
          <a:prstGeom prst="rect">
            <a:avLst/>
          </a:prstGeom>
          <a:noFill/>
        </p:spPr>
        <p:txBody>
          <a:bodyPr wrap="square" rtlCol="0">
            <a:spAutoFit/>
          </a:bodyPr>
          <a:lstStyle/>
          <a:p>
            <a:r>
              <a:rPr lang="ja-JP" altLang="en-US" sz="1600" dirty="0">
                <a:latin typeface="ＭＳ Ｐゴシック" panose="020B0600070205080204" pitchFamily="50" charset="-128"/>
                <a:ea typeface="ＭＳ Ｐゴシック" panose="020B0600070205080204" pitchFamily="50" charset="-128"/>
              </a:rPr>
              <a:t>榊美知子</a:t>
            </a:r>
            <a:r>
              <a:rPr lang="en-US" altLang="ja-JP" sz="1600" dirty="0">
                <a:latin typeface="ＭＳ Ｐゴシック" panose="020B0600070205080204" pitchFamily="50" charset="-128"/>
                <a:ea typeface="ＭＳ Ｐゴシック" panose="020B0600070205080204" pitchFamily="50" charset="-128"/>
              </a:rPr>
              <a:t>(2005).</a:t>
            </a:r>
            <a:r>
              <a:rPr lang="ja-JP" altLang="en-US" sz="1600" dirty="0">
                <a:latin typeface="ＭＳ Ｐゴシック" panose="020B0600070205080204" pitchFamily="50" charset="-128"/>
                <a:ea typeface="ＭＳ Ｐゴシック" panose="020B0600070205080204" pitchFamily="50" charset="-128"/>
              </a:rPr>
              <a:t>「感情制御 を促進する自伝的記憶の性質」，</a:t>
            </a:r>
            <a:r>
              <a:rPr lang="zh-CN" altLang="en-US" sz="1600" dirty="0">
                <a:latin typeface="ＭＳ Ｐゴシック" panose="020B0600070205080204" pitchFamily="50" charset="-128"/>
                <a:ea typeface="ＭＳ Ｐゴシック" panose="020B0600070205080204" pitchFamily="50" charset="-128"/>
              </a:rPr>
              <a:t>心理学研究</a:t>
            </a:r>
            <a:r>
              <a:rPr lang="en-US" altLang="zh-CN" sz="1600" dirty="0">
                <a:latin typeface="ＭＳ Ｐゴシック" panose="020B0600070205080204" pitchFamily="50" charset="-128"/>
                <a:ea typeface="ＭＳ Ｐゴシック" panose="020B0600070205080204" pitchFamily="50" charset="-128"/>
              </a:rPr>
              <a:t>2</a:t>
            </a:r>
            <a:r>
              <a:rPr lang="zh-CN" altLang="en-US" sz="1600" dirty="0">
                <a:latin typeface="ＭＳ Ｐゴシック" panose="020B0600070205080204" pitchFamily="50" charset="-128"/>
                <a:ea typeface="ＭＳ Ｐゴシック" panose="020B0600070205080204" pitchFamily="50" charset="-128"/>
              </a:rPr>
              <a:t>第</a:t>
            </a:r>
            <a:r>
              <a:rPr lang="en-US" altLang="zh-CN" sz="1600" dirty="0">
                <a:latin typeface="ＭＳ Ｐゴシック" panose="020B0600070205080204" pitchFamily="50" charset="-128"/>
                <a:ea typeface="ＭＳ Ｐゴシック" panose="020B0600070205080204" pitchFamily="50" charset="-128"/>
              </a:rPr>
              <a:t>76</a:t>
            </a:r>
            <a:r>
              <a:rPr lang="zh-CN" altLang="en-US" sz="1600" dirty="0">
                <a:latin typeface="ＭＳ Ｐゴシック" panose="020B0600070205080204" pitchFamily="50" charset="-128"/>
                <a:ea typeface="ＭＳ Ｐゴシック" panose="020B0600070205080204" pitchFamily="50" charset="-128"/>
              </a:rPr>
              <a:t>巻第</a:t>
            </a:r>
            <a:r>
              <a:rPr lang="en-US" altLang="zh-CN" sz="1600" dirty="0">
                <a:latin typeface="ＭＳ Ｐゴシック" panose="020B0600070205080204" pitchFamily="50" charset="-128"/>
                <a:ea typeface="ＭＳ Ｐゴシック" panose="020B0600070205080204" pitchFamily="50" charset="-128"/>
              </a:rPr>
              <a:t>2</a:t>
            </a:r>
            <a:r>
              <a:rPr lang="zh-CN" altLang="en-US" sz="1600" dirty="0">
                <a:latin typeface="ＭＳ Ｐゴシック" panose="020B0600070205080204" pitchFamily="50" charset="-128"/>
                <a:ea typeface="ＭＳ Ｐゴシック" panose="020B0600070205080204" pitchFamily="50" charset="-128"/>
              </a:rPr>
              <a:t>号</a:t>
            </a:r>
            <a:r>
              <a:rPr lang="ja-JP" altLang="en-US" sz="1600" dirty="0" err="1">
                <a:latin typeface="ＭＳ Ｐゴシック" panose="020B0600070205080204" pitchFamily="50" charset="-128"/>
                <a:ea typeface="ＭＳ Ｐゴシック" panose="020B0600070205080204" pitchFamily="50" charset="-128"/>
              </a:rPr>
              <a:t>，</a:t>
            </a:r>
            <a:r>
              <a:rPr lang="en-US" altLang="zh-CN" sz="1600" dirty="0">
                <a:latin typeface="ＭＳ Ｐゴシック" panose="020B0600070205080204" pitchFamily="50" charset="-128"/>
                <a:ea typeface="ＭＳ Ｐゴシック" panose="020B0600070205080204" pitchFamily="50" charset="-128"/>
              </a:rPr>
              <a:t>169-175</a:t>
            </a:r>
          </a:p>
          <a:p>
            <a:r>
              <a:rPr lang="ja-JP" altLang="en-US" sz="1600" dirty="0">
                <a:latin typeface="ＭＳ Ｐゴシック" panose="020B0600070205080204" pitchFamily="50" charset="-128"/>
                <a:ea typeface="ＭＳ Ｐゴシック" panose="020B0600070205080204" pitchFamily="50" charset="-128"/>
              </a:rPr>
              <a:t>佐藤徳・ 安田朝子</a:t>
            </a:r>
            <a:r>
              <a:rPr lang="en-US" altLang="ja-JP" sz="1600" dirty="0">
                <a:latin typeface="ＭＳ Ｐゴシック" panose="020B0600070205080204" pitchFamily="50" charset="-128"/>
                <a:ea typeface="ＭＳ Ｐゴシック" panose="020B0600070205080204" pitchFamily="50" charset="-128"/>
              </a:rPr>
              <a:t>(2001)</a:t>
            </a:r>
            <a:r>
              <a:rPr lang="ja-JP" altLang="en-US" sz="1600" dirty="0">
                <a:latin typeface="ＭＳ Ｐゴシック" panose="020B0600070205080204" pitchFamily="50" charset="-128"/>
                <a:ea typeface="ＭＳ Ｐゴシック" panose="020B0600070205080204" pitchFamily="50" charset="-128"/>
              </a:rPr>
              <a:t>「日本語版</a:t>
            </a:r>
            <a:r>
              <a:rPr lang="en-US" altLang="ja-JP" sz="1600" dirty="0">
                <a:latin typeface="ＭＳ Ｐゴシック" panose="020B0600070205080204" pitchFamily="50" charset="-128"/>
                <a:ea typeface="ＭＳ Ｐゴシック" panose="020B0600070205080204" pitchFamily="50" charset="-128"/>
              </a:rPr>
              <a:t>PANAS</a:t>
            </a:r>
            <a:r>
              <a:rPr lang="ja-JP" altLang="en-US" sz="1600" dirty="0">
                <a:latin typeface="ＭＳ Ｐゴシック" panose="020B0600070205080204" pitchFamily="50" charset="-128"/>
                <a:ea typeface="ＭＳ Ｐゴシック" panose="020B0600070205080204" pitchFamily="50" charset="-128"/>
              </a:rPr>
              <a:t>の作成」，</a:t>
            </a:r>
            <a:r>
              <a:rPr lang="zh-CN" altLang="en-US" sz="1600" dirty="0">
                <a:latin typeface="ＭＳ Ｐゴシック" panose="020B0600070205080204" pitchFamily="50" charset="-128"/>
                <a:ea typeface="ＭＳ Ｐゴシック" panose="020B0600070205080204" pitchFamily="50" charset="-128"/>
              </a:rPr>
              <a:t>性格心埋学研究第</a:t>
            </a:r>
            <a:r>
              <a:rPr lang="en-US" altLang="zh-CN" sz="1600" dirty="0">
                <a:latin typeface="ＭＳ Ｐゴシック" panose="020B0600070205080204" pitchFamily="50" charset="-128"/>
                <a:ea typeface="ＭＳ Ｐゴシック" panose="020B0600070205080204" pitchFamily="50" charset="-128"/>
              </a:rPr>
              <a:t>9</a:t>
            </a:r>
            <a:r>
              <a:rPr lang="zh-CN" altLang="en-US" sz="1600" dirty="0">
                <a:latin typeface="ＭＳ Ｐゴシック" panose="020B0600070205080204" pitchFamily="50" charset="-128"/>
                <a:ea typeface="ＭＳ Ｐゴシック" panose="020B0600070205080204" pitchFamily="50" charset="-128"/>
              </a:rPr>
              <a:t>巻第</a:t>
            </a:r>
            <a:r>
              <a:rPr lang="en-US" altLang="zh-CN" sz="1600" dirty="0">
                <a:latin typeface="ＭＳ Ｐゴシック" panose="020B0600070205080204" pitchFamily="50" charset="-128"/>
                <a:ea typeface="ＭＳ Ｐゴシック" panose="020B0600070205080204" pitchFamily="50" charset="-128"/>
              </a:rPr>
              <a:t>2</a:t>
            </a:r>
            <a:r>
              <a:rPr lang="zh-CN" altLang="en-US" sz="1600" dirty="0">
                <a:latin typeface="ＭＳ Ｐゴシック" panose="020B0600070205080204" pitchFamily="50" charset="-128"/>
                <a:ea typeface="ＭＳ Ｐゴシック" panose="020B0600070205080204" pitchFamily="50" charset="-128"/>
              </a:rPr>
              <a:t>号 </a:t>
            </a:r>
            <a:r>
              <a:rPr lang="ja-JP" altLang="en-US" sz="1600" dirty="0" err="1">
                <a:latin typeface="ＭＳ Ｐゴシック" panose="020B0600070205080204" pitchFamily="50" charset="-128"/>
                <a:ea typeface="ＭＳ Ｐゴシック" panose="020B0600070205080204" pitchFamily="50" charset="-128"/>
              </a:rPr>
              <a:t>，</a:t>
            </a:r>
            <a:r>
              <a:rPr lang="en-US" altLang="zh-CN" sz="1600" dirty="0">
                <a:latin typeface="ＭＳ Ｐゴシック" panose="020B0600070205080204" pitchFamily="50" charset="-128"/>
                <a:ea typeface="ＭＳ Ｐゴシック" panose="020B0600070205080204" pitchFamily="50" charset="-128"/>
              </a:rPr>
              <a:t>138 </a:t>
            </a:r>
            <a:r>
              <a:rPr lang="en-US" altLang="ja-JP" sz="1600" dirty="0">
                <a:latin typeface="ＭＳ Ｐゴシック" panose="020B0600070205080204" pitchFamily="50" charset="-128"/>
                <a:ea typeface="ＭＳ Ｐゴシック" panose="020B0600070205080204" pitchFamily="50" charset="-128"/>
              </a:rPr>
              <a:t>-</a:t>
            </a:r>
            <a:r>
              <a:rPr lang="en-US" altLang="zh-CN" sz="1600" dirty="0">
                <a:latin typeface="ＭＳ Ｐゴシック" panose="020B0600070205080204" pitchFamily="50" charset="-128"/>
                <a:ea typeface="ＭＳ Ｐゴシック" panose="020B0600070205080204" pitchFamily="50" charset="-128"/>
              </a:rPr>
              <a:t>139</a:t>
            </a:r>
          </a:p>
          <a:p>
            <a:r>
              <a:rPr lang="ja-JP" altLang="en-US" sz="1600" dirty="0">
                <a:latin typeface="ＭＳ Ｐゴシック" panose="020B0600070205080204" pitchFamily="50" charset="-128"/>
                <a:ea typeface="ＭＳ Ｐゴシック" panose="020B0600070205080204" pitchFamily="50" charset="-128"/>
              </a:rPr>
              <a:t>永井竜之介</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恩藏直人</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大嶋俊之</a:t>
            </a:r>
            <a:r>
              <a:rPr lang="en-US" altLang="ja-JP" sz="1600" dirty="0">
                <a:latin typeface="ＭＳ Ｐゴシック" panose="020B0600070205080204" pitchFamily="50" charset="-128"/>
                <a:ea typeface="ＭＳ Ｐゴシック" panose="020B0600070205080204" pitchFamily="50" charset="-128"/>
              </a:rPr>
              <a:t>(2016).</a:t>
            </a:r>
            <a:r>
              <a:rPr lang="ja-JP" altLang="en-US" sz="1600" dirty="0">
                <a:latin typeface="ＭＳ Ｐゴシック" panose="020B0600070205080204" pitchFamily="50" charset="-128"/>
                <a:ea typeface="ＭＳ Ｐゴシック" panose="020B0600070205080204" pitchFamily="50" charset="-128"/>
              </a:rPr>
              <a:t>「消費者の買い回り行動と感情</a:t>
            </a:r>
            <a:endParaRPr lang="en-US" altLang="ja-JP" sz="1600" dirty="0">
              <a:latin typeface="ＭＳ Ｐゴシック" panose="020B0600070205080204" pitchFamily="50" charset="-128"/>
              <a:ea typeface="ＭＳ Ｐゴシック" panose="020B0600070205080204" pitchFamily="50" charset="-128"/>
            </a:endParaRPr>
          </a:p>
          <a:p>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南町田グランベリーモールにおける</a:t>
            </a:r>
            <a:r>
              <a:rPr lang="en-US" altLang="ja-JP" sz="1600" dirty="0">
                <a:latin typeface="ＭＳ Ｐゴシック" panose="020B0600070205080204" pitchFamily="50" charset="-128"/>
                <a:ea typeface="ＭＳ Ｐゴシック" panose="020B0600070205080204" pitchFamily="50" charset="-128"/>
              </a:rPr>
              <a:t>GPS</a:t>
            </a:r>
            <a:r>
              <a:rPr lang="ja-JP" altLang="en-US" sz="1600" dirty="0">
                <a:latin typeface="ＭＳ Ｐゴシック" panose="020B0600070205080204" pitchFamily="50" charset="-128"/>
                <a:ea typeface="ＭＳ Ｐゴシック" panose="020B0600070205080204" pitchFamily="50" charset="-128"/>
              </a:rPr>
              <a:t>調査を通じて</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　</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マーケティングジャーナル</a:t>
            </a:r>
            <a:r>
              <a:rPr lang="en-US" altLang="ja-JP" sz="1600" dirty="0">
                <a:latin typeface="ＭＳ Ｐゴシック" panose="020B0600070205080204" pitchFamily="50" charset="-128"/>
                <a:ea typeface="ＭＳ Ｐゴシック" panose="020B0600070205080204" pitchFamily="50" charset="-128"/>
              </a:rPr>
              <a:t>Vol.35 No.4』,97</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ea typeface="ＭＳ Ｐゴシック" panose="020B0600070205080204" pitchFamily="50" charset="-128"/>
              </a:rPr>
              <a:t>牧野圭子・高木修・林英夫</a:t>
            </a:r>
            <a:r>
              <a:rPr lang="en-US" altLang="ja-JP" sz="1600" dirty="0">
                <a:latin typeface="ＭＳ Ｐゴシック" panose="020B0600070205080204" pitchFamily="50" charset="-128"/>
                <a:ea typeface="ＭＳ Ｐゴシック" panose="020B0600070205080204" pitchFamily="50" charset="-128"/>
              </a:rPr>
              <a:t>(1994).</a:t>
            </a:r>
            <a:r>
              <a:rPr lang="ja-JP" altLang="en-US" sz="1600" dirty="0">
                <a:latin typeface="ＭＳ Ｐゴシック" panose="020B0600070205080204" pitchFamily="50" charset="-128"/>
                <a:ea typeface="ＭＳ Ｐゴシック" panose="020B0600070205080204" pitchFamily="50" charset="-128"/>
              </a:rPr>
              <a:t>「購買計画の有無と </a:t>
            </a:r>
            <a:r>
              <a:rPr lang="en-US" altLang="ja-JP" sz="1600" dirty="0">
                <a:latin typeface="ＭＳ Ｐゴシック" panose="020B0600070205080204" pitchFamily="50" charset="-128"/>
                <a:ea typeface="ＭＳ Ｐゴシック" panose="020B0600070205080204" pitchFamily="50" charset="-128"/>
              </a:rPr>
              <a:t>POP </a:t>
            </a:r>
            <a:r>
              <a:rPr lang="ja-JP" altLang="en-US" sz="1600" dirty="0">
                <a:latin typeface="ＭＳ Ｐゴシック" panose="020B0600070205080204" pitchFamily="50" charset="-128"/>
                <a:ea typeface="ＭＳ Ｐゴシック" panose="020B0600070205080204" pitchFamily="50" charset="-128"/>
              </a:rPr>
              <a:t>広告の掲出状況が売り場内消費者行動に及ぼす効果</a:t>
            </a:r>
            <a:r>
              <a:rPr lang="ja-JP" altLang="en-US" sz="1600" dirty="0" err="1">
                <a:latin typeface="ＭＳ Ｐゴシック" panose="020B0600070205080204" pitchFamily="50" charset="-128"/>
                <a:ea typeface="ＭＳ Ｐゴシック" panose="020B0600070205080204" pitchFamily="50" charset="-128"/>
              </a:rPr>
              <a:t>ー</a:t>
            </a:r>
            <a:r>
              <a:rPr lang="ja-JP" altLang="en-US" sz="1600" dirty="0">
                <a:latin typeface="ＭＳ Ｐゴシック" panose="020B0600070205080204" pitchFamily="50" charset="-128"/>
                <a:ea typeface="ＭＳ Ｐゴシック" panose="020B0600070205080204" pitchFamily="50" charset="-128"/>
              </a:rPr>
              <a:t>イメージ訴求型</a:t>
            </a:r>
            <a:r>
              <a:rPr lang="en-US" altLang="ja-JP" sz="1600" dirty="0">
                <a:latin typeface="ＭＳ Ｐゴシック" panose="020B0600070205080204" pitchFamily="50" charset="-128"/>
                <a:ea typeface="ＭＳ Ｐゴシック" panose="020B0600070205080204" pitchFamily="50" charset="-128"/>
              </a:rPr>
              <a:t>POP</a:t>
            </a:r>
            <a:r>
              <a:rPr lang="ja-JP" altLang="en-US" sz="1600" dirty="0" err="1">
                <a:latin typeface="ＭＳ Ｐゴシック" panose="020B0600070205080204" pitchFamily="50" charset="-128"/>
                <a:ea typeface="ＭＳ Ｐゴシック" panose="020B0600070205080204" pitchFamily="50" charset="-128"/>
              </a:rPr>
              <a:t>と価格訴</a:t>
            </a:r>
            <a:r>
              <a:rPr lang="ja-JP" altLang="en-US" sz="1600" dirty="0">
                <a:latin typeface="ＭＳ Ｐゴシック" panose="020B0600070205080204" pitchFamily="50" charset="-128"/>
                <a:ea typeface="ＭＳ Ｐゴシック" panose="020B0600070205080204" pitchFamily="50" charset="-128"/>
              </a:rPr>
              <a:t>求型</a:t>
            </a:r>
            <a:r>
              <a:rPr lang="en-US" altLang="ja-JP" sz="1600" dirty="0">
                <a:latin typeface="ＭＳ Ｐゴシック" panose="020B0600070205080204" pitchFamily="50" charset="-128"/>
                <a:ea typeface="ＭＳ Ｐゴシック" panose="020B0600070205080204" pitchFamily="50" charset="-128"/>
              </a:rPr>
              <a:t>POP</a:t>
            </a:r>
            <a:r>
              <a:rPr lang="ja-JP" altLang="en-US" sz="1600" dirty="0">
                <a:latin typeface="ＭＳ Ｐゴシック" panose="020B0600070205080204" pitchFamily="50" charset="-128"/>
                <a:ea typeface="ＭＳ Ｐゴシック" panose="020B0600070205080204" pitchFamily="50" charset="-128"/>
              </a:rPr>
              <a:t>を用いた現場実験一」</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社会心理学研究</a:t>
            </a:r>
            <a:r>
              <a:rPr lang="en-US" altLang="ja-JP" sz="1600" dirty="0">
                <a:latin typeface="ＭＳ Ｐゴシック" panose="020B0600070205080204" pitchFamily="50" charset="-128"/>
                <a:ea typeface="ＭＳ Ｐゴシック" panose="020B0600070205080204" pitchFamily="50" charset="-128"/>
              </a:rPr>
              <a:t>10</a:t>
            </a:r>
            <a:r>
              <a:rPr lang="ja-JP" altLang="en-US" sz="1600" dirty="0">
                <a:latin typeface="ＭＳ Ｐゴシック" panose="020B0600070205080204" pitchFamily="50" charset="-128"/>
                <a:ea typeface="ＭＳ Ｐゴシック" panose="020B0600070205080204" pitchFamily="50" charset="-128"/>
              </a:rPr>
              <a:t>巻</a:t>
            </a:r>
            <a:r>
              <a:rPr lang="en-US" altLang="ja-JP" sz="1600" dirty="0">
                <a:latin typeface="ＭＳ Ｐゴシック" panose="020B0600070205080204" pitchFamily="50" charset="-128"/>
                <a:ea typeface="ＭＳ Ｐゴシック" panose="020B0600070205080204" pitchFamily="50" charset="-128"/>
              </a:rPr>
              <a:t>1</a:t>
            </a:r>
            <a:r>
              <a:rPr lang="ja-JP" altLang="en-US" sz="1600" dirty="0">
                <a:latin typeface="ＭＳ Ｐゴシック" panose="020B0600070205080204" pitchFamily="50" charset="-128"/>
                <a:ea typeface="ＭＳ Ｐゴシック" panose="020B0600070205080204" pitchFamily="50" charset="-128"/>
              </a:rPr>
              <a:t>号</a:t>
            </a:r>
            <a:r>
              <a:rPr lang="en-US" altLang="ja-JP" sz="1600" dirty="0">
                <a:latin typeface="ＭＳ Ｐゴシック" panose="020B0600070205080204" pitchFamily="50" charset="-128"/>
                <a:ea typeface="ＭＳ Ｐゴシック" panose="020B0600070205080204" pitchFamily="50" charset="-128"/>
              </a:rPr>
              <a:t>,11-23</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ja-JP" altLang="en-US" sz="1600" dirty="0">
                <a:latin typeface="ＭＳ Ｐゴシック" panose="020B0600070205080204" pitchFamily="50" charset="-128"/>
              </a:rPr>
              <a:t>三浦俊彦（</a:t>
            </a:r>
            <a:r>
              <a:rPr lang="en-US" altLang="ja-JP" sz="1600" dirty="0">
                <a:latin typeface="ＭＳ Ｐゴシック" panose="020B0600070205080204" pitchFamily="50" charset="-128"/>
              </a:rPr>
              <a:t>1993</a:t>
            </a:r>
            <a:r>
              <a:rPr lang="ja-JP" altLang="en-US" sz="1600" dirty="0">
                <a:latin typeface="ＭＳ Ｐゴシック" panose="020B0600070205080204" pitchFamily="50" charset="-128"/>
              </a:rPr>
              <a:t>）</a:t>
            </a:r>
            <a:r>
              <a:rPr lang="en-US" altLang="ja-JP" sz="1600" dirty="0">
                <a:latin typeface="ＭＳ Ｐゴシック" panose="020B0600070205080204" pitchFamily="50" charset="-128"/>
              </a:rPr>
              <a:t>.</a:t>
            </a:r>
            <a:r>
              <a:rPr lang="ja-JP" altLang="en-US" sz="1600" dirty="0">
                <a:latin typeface="ＭＳ Ｐゴシック" panose="020B0600070205080204" pitchFamily="50" charset="-128"/>
              </a:rPr>
              <a:t>「消費者情報処理とマーケティング戦略」</a:t>
            </a:r>
            <a:r>
              <a:rPr lang="en-US" altLang="ja-JP" sz="1600" dirty="0">
                <a:latin typeface="ＭＳ Ｐゴシック" panose="020B0600070205080204" pitchFamily="50" charset="-128"/>
              </a:rPr>
              <a:t>,『</a:t>
            </a:r>
            <a:r>
              <a:rPr lang="ja-JP" altLang="en-US" sz="1600" dirty="0">
                <a:latin typeface="ＭＳ Ｐゴシック" panose="020B0600070205080204" pitchFamily="50" charset="-128"/>
              </a:rPr>
              <a:t>消費者行動研究</a:t>
            </a:r>
            <a:r>
              <a:rPr lang="en-US" altLang="ja-JP" sz="1600" dirty="0">
                <a:latin typeface="ＭＳ Ｐゴシック" panose="020B0600070205080204" pitchFamily="50" charset="-128"/>
              </a:rPr>
              <a:t>Vol.1 No.1』,105</a:t>
            </a:r>
            <a:r>
              <a:rPr lang="ja-JP" altLang="en-US" sz="1600" dirty="0">
                <a:latin typeface="ＭＳ Ｐゴシック" panose="020B0600070205080204" pitchFamily="50" charset="-128"/>
              </a:rPr>
              <a:t>ページ</a:t>
            </a:r>
            <a:endParaRPr lang="en-US" altLang="ja-JP" sz="1600" dirty="0">
              <a:latin typeface="ＭＳ Ｐゴシック" panose="020B0600070205080204" pitchFamily="50" charset="-128"/>
            </a:endParaRPr>
          </a:p>
          <a:p>
            <a:r>
              <a:rPr lang="ja-JP" altLang="en-US" sz="1600" dirty="0">
                <a:solidFill>
                  <a:schemeClr val="dk1"/>
                </a:solidFill>
                <a:latin typeface="ＭＳ Ｐゴシック" panose="020B0600070205080204" pitchFamily="50" charset="-128"/>
                <a:cs typeface="Calibri"/>
                <a:sym typeface="Calibri"/>
              </a:rPr>
              <a:t>山崎勝之</a:t>
            </a:r>
            <a:r>
              <a:rPr lang="en-US" altLang="ja-JP" sz="1600" dirty="0">
                <a:solidFill>
                  <a:schemeClr val="dk1"/>
                </a:solidFill>
                <a:latin typeface="ＭＳ Ｐゴシック" panose="020B0600070205080204" pitchFamily="50" charset="-128"/>
                <a:cs typeface="Calibri"/>
                <a:sym typeface="Calibri"/>
              </a:rPr>
              <a:t>(2006).</a:t>
            </a:r>
            <a:r>
              <a:rPr lang="ja-JP" altLang="en-US" sz="1600" dirty="0">
                <a:solidFill>
                  <a:schemeClr val="dk1"/>
                </a:solidFill>
                <a:latin typeface="ＭＳ Ｐゴシック" panose="020B0600070205080204" pitchFamily="50" charset="-128"/>
                <a:cs typeface="Calibri"/>
                <a:sym typeface="Calibri"/>
              </a:rPr>
              <a:t>「ポジティブ感情の役割（１）</a:t>
            </a:r>
            <a:r>
              <a:rPr lang="en-US" altLang="ja-JP" sz="1600" dirty="0">
                <a:solidFill>
                  <a:schemeClr val="dk1"/>
                </a:solidFill>
                <a:latin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cs typeface="Calibri"/>
                <a:sym typeface="Calibri"/>
              </a:rPr>
              <a:t>その現象と秩序」</a:t>
            </a:r>
            <a:r>
              <a:rPr lang="en-US" altLang="ja-JP" sz="1600" dirty="0">
                <a:solidFill>
                  <a:schemeClr val="dk1"/>
                </a:solidFill>
                <a:latin typeface="ＭＳ Ｐゴシック" panose="020B0600070205080204" pitchFamily="50" charset="-128"/>
                <a:cs typeface="Calibri"/>
                <a:sym typeface="Calibri"/>
              </a:rPr>
              <a:t>,『</a:t>
            </a:r>
            <a:r>
              <a:rPr lang="ja-JP" altLang="en-US" sz="1600" dirty="0">
                <a:solidFill>
                  <a:schemeClr val="dk1"/>
                </a:solidFill>
                <a:latin typeface="ＭＳ Ｐゴシック" panose="020B0600070205080204" pitchFamily="50" charset="-128"/>
                <a:cs typeface="Calibri"/>
                <a:sym typeface="Calibri"/>
              </a:rPr>
              <a:t>パーソナリティ研究 </a:t>
            </a:r>
            <a:r>
              <a:rPr lang="en-US" altLang="ja-JP" sz="1600" dirty="0">
                <a:solidFill>
                  <a:schemeClr val="dk1"/>
                </a:solidFill>
                <a:latin typeface="ＭＳ Ｐゴシック" panose="020B0600070205080204" pitchFamily="50" charset="-128"/>
                <a:cs typeface="Calibri"/>
                <a:sym typeface="Calibri"/>
              </a:rPr>
              <a:t>2006』 </a:t>
            </a:r>
            <a:r>
              <a:rPr lang="ja-JP" altLang="en-US" sz="1600" dirty="0">
                <a:solidFill>
                  <a:schemeClr val="dk1"/>
                </a:solidFill>
                <a:latin typeface="ＭＳ Ｐゴシック" panose="020B0600070205080204" pitchFamily="50" charset="-128"/>
                <a:cs typeface="Calibri"/>
                <a:sym typeface="Calibri"/>
              </a:rPr>
              <a:t>第 </a:t>
            </a:r>
            <a:r>
              <a:rPr lang="en-US" altLang="ja-JP" sz="1600" dirty="0">
                <a:solidFill>
                  <a:schemeClr val="dk1"/>
                </a:solidFill>
                <a:latin typeface="ＭＳ Ｐゴシック" panose="020B0600070205080204" pitchFamily="50" charset="-128"/>
                <a:cs typeface="Calibri"/>
                <a:sym typeface="Calibri"/>
              </a:rPr>
              <a:t>14 </a:t>
            </a:r>
            <a:r>
              <a:rPr lang="ja-JP" altLang="en-US" sz="1600" dirty="0">
                <a:solidFill>
                  <a:schemeClr val="dk1"/>
                </a:solidFill>
                <a:latin typeface="ＭＳ Ｐゴシック" panose="020B0600070205080204" pitchFamily="50" charset="-128"/>
                <a:cs typeface="Calibri"/>
                <a:sym typeface="Calibri"/>
              </a:rPr>
              <a:t>巻　第 </a:t>
            </a:r>
            <a:r>
              <a:rPr lang="en-US" altLang="ja-JP" sz="1600" dirty="0">
                <a:solidFill>
                  <a:schemeClr val="dk1"/>
                </a:solidFill>
                <a:latin typeface="ＭＳ Ｐゴシック" panose="020B0600070205080204" pitchFamily="50" charset="-128"/>
                <a:cs typeface="Calibri"/>
                <a:sym typeface="Calibri"/>
              </a:rPr>
              <a:t>3 </a:t>
            </a:r>
            <a:r>
              <a:rPr lang="ja-JP" altLang="en-US" sz="1600" dirty="0">
                <a:solidFill>
                  <a:schemeClr val="dk1"/>
                </a:solidFill>
                <a:latin typeface="ＭＳ Ｐゴシック" panose="020B0600070205080204" pitchFamily="50" charset="-128"/>
                <a:cs typeface="Calibri"/>
                <a:sym typeface="Calibri"/>
              </a:rPr>
              <a:t>号　</a:t>
            </a:r>
            <a:r>
              <a:rPr lang="en-US" altLang="ja-JP" sz="1600" dirty="0">
                <a:solidFill>
                  <a:schemeClr val="dk1"/>
                </a:solidFill>
                <a:latin typeface="ＭＳ Ｐゴシック" panose="020B0600070205080204" pitchFamily="50" charset="-128"/>
                <a:cs typeface="Calibri"/>
                <a:sym typeface="Calibri"/>
              </a:rPr>
              <a:t>305–321</a:t>
            </a:r>
          </a:p>
          <a:p>
            <a:r>
              <a:rPr lang="ja-JP" altLang="en-US" sz="1600" dirty="0">
                <a:latin typeface="ＭＳ Ｐゴシック" panose="020B0600070205080204" pitchFamily="50" charset="-128"/>
              </a:rPr>
              <a:t>山田健司　阿部武彦　木村晴彦（</a:t>
            </a:r>
            <a:r>
              <a:rPr lang="en-US" altLang="ja-JP" sz="1600" dirty="0">
                <a:latin typeface="ＭＳ Ｐゴシック" panose="020B0600070205080204" pitchFamily="50" charset="-128"/>
              </a:rPr>
              <a:t>2005</a:t>
            </a:r>
            <a:r>
              <a:rPr lang="ja-JP" altLang="en-US" sz="1600" dirty="0">
                <a:latin typeface="ＭＳ Ｐゴシック" panose="020B0600070205080204" pitchFamily="50" charset="-128"/>
              </a:rPr>
              <a:t>）</a:t>
            </a:r>
            <a:r>
              <a:rPr lang="en-US" altLang="ja-JP" sz="1600" dirty="0">
                <a:latin typeface="ＭＳ Ｐゴシック" panose="020B0600070205080204" pitchFamily="50" charset="-128"/>
              </a:rPr>
              <a:t>.</a:t>
            </a:r>
            <a:r>
              <a:rPr lang="ja-JP" altLang="en-US" sz="1600" dirty="0">
                <a:latin typeface="ＭＳ Ｐゴシック" panose="020B0600070205080204" pitchFamily="50" charset="-128"/>
              </a:rPr>
              <a:t>「計画・非計画購買者を考慮した店舗内人流シミュレーション」</a:t>
            </a:r>
            <a:r>
              <a:rPr lang="en-US" altLang="ja-JP" sz="1600" dirty="0">
                <a:latin typeface="ＭＳ Ｐゴシック" panose="020B0600070205080204" pitchFamily="50" charset="-128"/>
              </a:rPr>
              <a:t>,</a:t>
            </a:r>
          </a:p>
          <a:p>
            <a:r>
              <a:rPr lang="en-US" altLang="ja-JP" sz="1600" dirty="0">
                <a:latin typeface="ＭＳ Ｐゴシック" panose="020B0600070205080204" pitchFamily="50" charset="-128"/>
              </a:rPr>
              <a:t>『</a:t>
            </a:r>
            <a:r>
              <a:rPr lang="ja-JP" altLang="en-US" sz="1600" dirty="0">
                <a:latin typeface="ＭＳ Ｐゴシック" panose="020B0600070205080204" pitchFamily="50" charset="-128"/>
              </a:rPr>
              <a:t>第</a:t>
            </a:r>
            <a:r>
              <a:rPr lang="en-US" altLang="ja-JP" sz="1600" dirty="0">
                <a:latin typeface="ＭＳ Ｐゴシック" panose="020B0600070205080204" pitchFamily="50" charset="-128"/>
              </a:rPr>
              <a:t>19</a:t>
            </a:r>
            <a:r>
              <a:rPr lang="ja-JP" altLang="en-US" sz="1600" dirty="0">
                <a:latin typeface="ＭＳ Ｐゴシック" panose="020B0600070205080204" pitchFamily="50" charset="-128"/>
              </a:rPr>
              <a:t>回人工知能学会全国大会論文集</a:t>
            </a:r>
            <a:r>
              <a:rPr lang="en-US" altLang="ja-JP" sz="1600" dirty="0">
                <a:latin typeface="ＭＳ Ｐゴシック" panose="020B0600070205080204" pitchFamily="50" charset="-128"/>
              </a:rPr>
              <a:t>』,3-4</a:t>
            </a:r>
            <a:r>
              <a:rPr lang="ja-JP" altLang="en-US" sz="1600" dirty="0">
                <a:latin typeface="ＭＳ Ｐゴシック" panose="020B0600070205080204" pitchFamily="50" charset="-128"/>
              </a:rPr>
              <a:t>ページ</a:t>
            </a:r>
            <a:endParaRPr lang="en-US" altLang="ja-JP" sz="1600" dirty="0">
              <a:latin typeface="ＭＳ Ｐゴシック" panose="020B0600070205080204" pitchFamily="50" charset="-128"/>
            </a:endParaRPr>
          </a:p>
          <a:p>
            <a:r>
              <a:rPr lang="ja-JP" altLang="en-US" sz="1600" dirty="0">
                <a:latin typeface="ＭＳ Ｐゴシック" panose="020B0600070205080204" pitchFamily="50" charset="-128"/>
              </a:rPr>
              <a:t>－店頭での</a:t>
            </a:r>
            <a:r>
              <a:rPr lang="en-US" altLang="ja-JP" sz="1600" dirty="0">
                <a:latin typeface="ＭＳ Ｐゴシック" panose="020B0600070205080204" pitchFamily="50" charset="-128"/>
              </a:rPr>
              <a:t>POP</a:t>
            </a:r>
            <a:r>
              <a:rPr lang="ja-JP" altLang="en-US" sz="1600" dirty="0">
                <a:latin typeface="ＭＳ Ｐゴシック" panose="020B0600070205080204" pitchFamily="50" charset="-128"/>
              </a:rPr>
              <a:t>広告による感性情報に着目して－」</a:t>
            </a:r>
            <a:r>
              <a:rPr lang="en-US" altLang="ja-JP" sz="1600" dirty="0">
                <a:latin typeface="ＭＳ Ｐゴシック" panose="020B0600070205080204" pitchFamily="50" charset="-128"/>
              </a:rPr>
              <a:t>,『</a:t>
            </a:r>
            <a:r>
              <a:rPr lang="ja-JP" altLang="en-US" sz="1600" dirty="0">
                <a:latin typeface="ＭＳ Ｐゴシック" panose="020B0600070205080204" pitchFamily="50" charset="-128"/>
              </a:rPr>
              <a:t>工学院大学研究報告第</a:t>
            </a:r>
            <a:r>
              <a:rPr lang="en-US" altLang="ja-JP" sz="1600" dirty="0">
                <a:latin typeface="ＭＳ Ｐゴシック" panose="020B0600070205080204" pitchFamily="50" charset="-128"/>
              </a:rPr>
              <a:t>109</a:t>
            </a:r>
            <a:r>
              <a:rPr lang="ja-JP" altLang="en-US" sz="1600" dirty="0">
                <a:latin typeface="ＭＳ Ｐゴシック" panose="020B0600070205080204" pitchFamily="50" charset="-128"/>
              </a:rPr>
              <a:t>号</a:t>
            </a:r>
            <a:r>
              <a:rPr lang="en-US" altLang="ja-JP" sz="1600" dirty="0">
                <a:latin typeface="ＭＳ Ｐゴシック" panose="020B0600070205080204" pitchFamily="50" charset="-128"/>
              </a:rPr>
              <a:t>』,169</a:t>
            </a:r>
            <a:r>
              <a:rPr lang="ja-JP" altLang="en-US" sz="1600" dirty="0">
                <a:latin typeface="ＭＳ Ｐゴシック" panose="020B0600070205080204" pitchFamily="50" charset="-128"/>
              </a:rPr>
              <a:t>ページ</a:t>
            </a:r>
            <a:endParaRPr lang="en-US" altLang="ja-JP" sz="1600" dirty="0">
              <a:latin typeface="ＭＳ Ｐゴシック" panose="020B0600070205080204" pitchFamily="50" charset="-128"/>
            </a:endParaRPr>
          </a:p>
          <a:p>
            <a:r>
              <a:rPr lang="ja-JP" altLang="en-US" sz="1600" dirty="0">
                <a:latin typeface="ＭＳ Ｐゴシック" panose="020B0600070205080204" pitchFamily="50" charset="-128"/>
              </a:rPr>
              <a:t>渡辺隆之（</a:t>
            </a:r>
            <a:r>
              <a:rPr lang="en-US" altLang="ja-JP" sz="1600" dirty="0">
                <a:latin typeface="ＭＳ Ｐゴシック" panose="020B0600070205080204" pitchFamily="50" charset="-128"/>
              </a:rPr>
              <a:t>1991</a:t>
            </a:r>
            <a:r>
              <a:rPr lang="ja-JP" altLang="en-US" sz="1600" dirty="0">
                <a:latin typeface="ＭＳ Ｐゴシック" panose="020B0600070205080204" pitchFamily="50" charset="-128"/>
              </a:rPr>
              <a:t>）「店舗内消費者情報処理メカニズムの解明とマーケティング対応」</a:t>
            </a:r>
            <a:r>
              <a:rPr lang="en-US" altLang="ja-JP" sz="1600" dirty="0">
                <a:latin typeface="ＭＳ Ｐゴシック" panose="020B0600070205080204" pitchFamily="50" charset="-128"/>
              </a:rPr>
              <a:t>,</a:t>
            </a:r>
          </a:p>
          <a:p>
            <a:r>
              <a:rPr lang="ja-JP" altLang="en-US" sz="1600" dirty="0">
                <a:latin typeface="ＭＳ Ｐゴシック" panose="020B0600070205080204" pitchFamily="50" charset="-128"/>
                <a:ea typeface="ＭＳ Ｐゴシック" panose="020B0600070205080204" pitchFamily="50" charset="-128"/>
              </a:rPr>
              <a:t>横山清子・堀池明未・三村健・金牧伸弥・入江義幸・茨木智</a:t>
            </a:r>
            <a:r>
              <a:rPr lang="en-US" altLang="ja-JP" sz="1600" dirty="0">
                <a:latin typeface="ＭＳ Ｐゴシック" panose="020B0600070205080204" pitchFamily="50" charset="-128"/>
                <a:ea typeface="ＭＳ Ｐゴシック" panose="020B0600070205080204" pitchFamily="50" charset="-128"/>
              </a:rPr>
              <a:t>(2016).</a:t>
            </a:r>
            <a:r>
              <a:rPr lang="ja-JP" altLang="en-US" sz="1600" dirty="0">
                <a:latin typeface="ＭＳ Ｐゴシック" panose="020B0600070205080204" pitchFamily="50" charset="-128"/>
                <a:ea typeface="ＭＳ Ｐゴシック" panose="020B0600070205080204" pitchFamily="50" charset="-128"/>
              </a:rPr>
              <a:t>「コンビニエンスストアを対象とした非計画購買時の行動分析」</a:t>
            </a:r>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人間工学 </a:t>
            </a:r>
            <a:r>
              <a:rPr lang="en-US" altLang="ja-JP" sz="1600" dirty="0">
                <a:latin typeface="ＭＳ Ｐゴシック" panose="020B0600070205080204" pitchFamily="50" charset="-128"/>
                <a:ea typeface="ＭＳ Ｐゴシック" panose="020B0600070205080204" pitchFamily="50" charset="-128"/>
              </a:rPr>
              <a:t>Vol.52, Supplement,454-454</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r>
              <a:rPr lang="en-US" altLang="ja-JP" sz="1600" dirty="0">
                <a:latin typeface="ＭＳ Ｐゴシック" panose="020B0600070205080204" pitchFamily="50" charset="-128"/>
                <a:ea typeface="ＭＳ Ｐゴシック" panose="020B0600070205080204" pitchFamily="50" charset="-128"/>
              </a:rPr>
              <a:t>『</a:t>
            </a:r>
            <a:r>
              <a:rPr lang="ja-JP" altLang="en-US" sz="1600" dirty="0">
                <a:latin typeface="ＭＳ Ｐゴシック" panose="020B0600070205080204" pitchFamily="50" charset="-128"/>
                <a:ea typeface="ＭＳ Ｐゴシック" panose="020B0600070205080204" pitchFamily="50" charset="-128"/>
              </a:rPr>
              <a:t>学習院大学　経済学・経営学科研究論集　第</a:t>
            </a:r>
            <a:r>
              <a:rPr lang="en-US" altLang="ja-JP" sz="1600" dirty="0">
                <a:latin typeface="ＭＳ Ｐゴシック" panose="020B0600070205080204" pitchFamily="50" charset="-128"/>
                <a:ea typeface="ＭＳ Ｐゴシック" panose="020B0600070205080204" pitchFamily="50" charset="-128"/>
              </a:rPr>
              <a:t>2</a:t>
            </a:r>
            <a:r>
              <a:rPr lang="ja-JP" altLang="en-US" sz="1600" dirty="0">
                <a:latin typeface="ＭＳ Ｐゴシック" panose="020B0600070205080204" pitchFamily="50" charset="-128"/>
                <a:ea typeface="ＭＳ Ｐゴシック" panose="020B0600070205080204" pitchFamily="50" charset="-128"/>
              </a:rPr>
              <a:t>巻　第</a:t>
            </a:r>
            <a:r>
              <a:rPr lang="en-US" altLang="ja-JP" sz="1600" dirty="0">
                <a:latin typeface="ＭＳ Ｐゴシック" panose="020B0600070205080204" pitchFamily="50" charset="-128"/>
                <a:ea typeface="ＭＳ Ｐゴシック" panose="020B0600070205080204" pitchFamily="50" charset="-128"/>
              </a:rPr>
              <a:t>2</a:t>
            </a:r>
            <a:r>
              <a:rPr lang="ja-JP" altLang="en-US" sz="1600" dirty="0">
                <a:latin typeface="ＭＳ Ｐゴシック" panose="020B0600070205080204" pitchFamily="50" charset="-128"/>
                <a:ea typeface="ＭＳ Ｐゴシック" panose="020B0600070205080204" pitchFamily="50" charset="-128"/>
              </a:rPr>
              <a:t>号</a:t>
            </a:r>
            <a:r>
              <a:rPr lang="en-US" altLang="ja-JP" sz="1600" dirty="0">
                <a:latin typeface="ＭＳ Ｐゴシック" panose="020B0600070205080204" pitchFamily="50" charset="-128"/>
                <a:ea typeface="ＭＳ Ｐゴシック" panose="020B0600070205080204" pitchFamily="50" charset="-128"/>
              </a:rPr>
              <a:t>』,20</a:t>
            </a:r>
            <a:r>
              <a:rPr lang="ja-JP" altLang="en-US" sz="1600" dirty="0">
                <a:latin typeface="ＭＳ Ｐゴシック" panose="020B0600070205080204" pitchFamily="50" charset="-128"/>
                <a:ea typeface="ＭＳ Ｐゴシック" panose="020B0600070205080204" pitchFamily="50" charset="-128"/>
              </a:rPr>
              <a:t>ページ</a:t>
            </a:r>
            <a:endParaRPr lang="en-US" altLang="ja-JP" sz="1600" dirty="0">
              <a:latin typeface="ＭＳ Ｐゴシック" panose="020B0600070205080204" pitchFamily="50" charset="-128"/>
              <a:ea typeface="ＭＳ Ｐゴシック" panose="020B0600070205080204" pitchFamily="50" charset="-128"/>
            </a:endParaRPr>
          </a:p>
          <a:p>
            <a:endParaRPr lang="ja-JP" altLang="en-US" dirty="0">
              <a:solidFill>
                <a:schemeClr val="dk1"/>
              </a:solidFill>
              <a:ea typeface="Calibri"/>
              <a:cs typeface="Calibri"/>
              <a:sym typeface="Calibri"/>
            </a:endParaRPr>
          </a:p>
          <a:p>
            <a:endParaRPr kumimoji="1" lang="ja-JP" altLang="en-US" dirty="0"/>
          </a:p>
        </p:txBody>
      </p:sp>
      <p:pic>
        <p:nvPicPr>
          <p:cNvPr id="7" name="Picture 2">
            <a:extLst>
              <a:ext uri="{FF2B5EF4-FFF2-40B4-BE49-F238E27FC236}">
                <a16:creationId xmlns:a16="http://schemas.microsoft.com/office/drawing/2014/main" xmlns="" id="{51121D40-ECDC-470B-B6B0-663382B8639D}"/>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a:extLst>
              <a:ext uri="{FF2B5EF4-FFF2-40B4-BE49-F238E27FC236}">
                <a16:creationId xmlns:a16="http://schemas.microsoft.com/office/drawing/2014/main" xmlns="" id="{D55215D9-24A3-4DEE-9C90-41BCE7EF32BC}"/>
              </a:ext>
            </a:extLst>
          </p:cNvPr>
          <p:cNvSpPr txBox="1"/>
          <p:nvPr/>
        </p:nvSpPr>
        <p:spPr>
          <a:xfrm>
            <a:off x="35278" y="53218"/>
            <a:ext cx="2646878" cy="830997"/>
          </a:xfrm>
          <a:prstGeom prst="rect">
            <a:avLst/>
          </a:prstGeom>
          <a:noFill/>
        </p:spPr>
        <p:txBody>
          <a:bodyPr wrap="none" rtlCol="0">
            <a:spAutoFit/>
          </a:bodyPr>
          <a:lstStyle/>
          <a:p>
            <a:r>
              <a:rPr kumimoji="1" lang="ja-JP" altLang="en-US" sz="4800" dirty="0"/>
              <a:t>参考</a:t>
            </a:r>
            <a:r>
              <a:rPr lang="ja-JP" altLang="en-US" sz="4800" dirty="0"/>
              <a:t>文献</a:t>
            </a:r>
            <a:endParaRPr kumimoji="1" lang="ja-JP" altLang="en-US" sz="4800" dirty="0"/>
          </a:p>
        </p:txBody>
      </p:sp>
      <p:sp>
        <p:nvSpPr>
          <p:cNvPr id="10" name="日付プレースホルダー 1">
            <a:extLst>
              <a:ext uri="{FF2B5EF4-FFF2-40B4-BE49-F238E27FC236}">
                <a16:creationId xmlns:a16="http://schemas.microsoft.com/office/drawing/2014/main" xmlns="" id="{3FBC0A1A-55D3-4752-9FC2-7528DE3300A0}"/>
              </a:ext>
            </a:extLst>
          </p:cNvPr>
          <p:cNvSpPr>
            <a:spLocks noGrp="1"/>
          </p:cNvSpPr>
          <p:nvPr>
            <p:ph type="dt" sz="half" idx="10"/>
          </p:nvPr>
        </p:nvSpPr>
        <p:spPr>
          <a:xfrm>
            <a:off x="-86320" y="6538912"/>
            <a:ext cx="2133600" cy="365125"/>
          </a:xfrm>
        </p:spPr>
        <p:txBody>
          <a:bodyPr/>
          <a:lstStyle/>
          <a:p>
            <a:r>
              <a:rPr kumimoji="1" lang="en-US" altLang="ja-JP" sz="2400" dirty="0"/>
              <a:t>2017/12/11</a:t>
            </a:r>
            <a:endParaRPr kumimoji="1" lang="ja-JP" altLang="en-US" sz="2400" dirty="0"/>
          </a:p>
        </p:txBody>
      </p:sp>
    </p:spTree>
    <p:extLst>
      <p:ext uri="{BB962C8B-B14F-4D97-AF65-F5344CB8AC3E}">
        <p14:creationId xmlns:p14="http://schemas.microsoft.com/office/powerpoint/2010/main" val="39946681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10346" y="1204236"/>
            <a:ext cx="8678017" cy="6447919"/>
          </a:xfrm>
          <a:prstGeom prst="rect">
            <a:avLst/>
          </a:prstGeom>
          <a:noFill/>
        </p:spPr>
        <p:txBody>
          <a:bodyPr wrap="none" rtlCol="0">
            <a:spAutoFit/>
          </a:bodyPr>
          <a:lstStyle/>
          <a:p>
            <a:endParaRPr lang="en-US" altLang="ja-JP" sz="1400" dirty="0"/>
          </a:p>
          <a:p>
            <a:r>
              <a:rPr lang="en-US" altLang="ja-JP" sz="1400" dirty="0"/>
              <a:t>『</a:t>
            </a:r>
            <a:r>
              <a:rPr lang="ja-JP" altLang="en-US" sz="1400" dirty="0"/>
              <a:t>株式会社マーシュ</a:t>
            </a:r>
            <a:r>
              <a:rPr lang="en-US" altLang="ja-JP" sz="1400" dirty="0"/>
              <a:t>』(2017.08.20)</a:t>
            </a:r>
            <a:r>
              <a:rPr lang="ja-JP" altLang="en-US" sz="1400" dirty="0"/>
              <a:t>　</a:t>
            </a:r>
            <a:r>
              <a:rPr lang="en-US" altLang="ja-JP" sz="1400" dirty="0">
                <a:hlinkClick r:id="rId2"/>
              </a:rPr>
              <a:t>https://www.marsh-research.co.jp/mini_research/mr201202_1shopping.html</a:t>
            </a:r>
            <a:endParaRPr lang="en-US" altLang="ja-JP" sz="1400" dirty="0"/>
          </a:p>
          <a:p>
            <a:r>
              <a:rPr lang="en-US" altLang="ja-JP" sz="1400" dirty="0"/>
              <a:t>『</a:t>
            </a:r>
            <a:r>
              <a:rPr lang="ja-JP" altLang="en-US" sz="1400" dirty="0" err="1"/>
              <a:t>ぴよたそ</a:t>
            </a:r>
            <a:r>
              <a:rPr lang="en-US" altLang="ja-JP" sz="1400" dirty="0"/>
              <a:t>』</a:t>
            </a:r>
            <a:r>
              <a:rPr lang="ja-JP" altLang="en-US" sz="1400" dirty="0"/>
              <a:t>（</a:t>
            </a:r>
            <a:r>
              <a:rPr lang="en-US" altLang="ja-JP" sz="1400" dirty="0"/>
              <a:t>2017.08.18</a:t>
            </a:r>
            <a:r>
              <a:rPr lang="ja-JP" altLang="en-US" sz="1400" dirty="0"/>
              <a:t>）　</a:t>
            </a:r>
            <a:r>
              <a:rPr lang="en-US" altLang="ja-JP" sz="1400" dirty="0">
                <a:hlinkClick r:id="rId3"/>
              </a:rPr>
              <a:t>http://hiyokoyarou.com/</a:t>
            </a:r>
            <a:endParaRPr lang="en-US" altLang="ja-JP" sz="1400" dirty="0"/>
          </a:p>
          <a:p>
            <a:r>
              <a:rPr lang="en-US" altLang="ja-JP" sz="1400" dirty="0"/>
              <a:t>『PAKUTASO』(2017.08.18)</a:t>
            </a:r>
            <a:r>
              <a:rPr lang="ja-JP" altLang="en-US" sz="1400" dirty="0"/>
              <a:t>　</a:t>
            </a:r>
            <a:r>
              <a:rPr lang="en-US" altLang="ja-JP" sz="1400" dirty="0">
                <a:hlinkClick r:id="rId4"/>
              </a:rPr>
              <a:t>https://www.pakutaso.com/</a:t>
            </a:r>
            <a:endParaRPr lang="en-US" altLang="ja-JP" sz="1400" dirty="0"/>
          </a:p>
          <a:p>
            <a:r>
              <a:rPr lang="en-US" altLang="ja-JP" sz="1400" dirty="0"/>
              <a:t>『</a:t>
            </a:r>
            <a:r>
              <a:rPr lang="ja-JP" altLang="en-US" sz="1400" dirty="0"/>
              <a:t>いらすと</a:t>
            </a:r>
            <a:r>
              <a:rPr lang="ja-JP" altLang="en-US" sz="1400" dirty="0" err="1"/>
              <a:t>や</a:t>
            </a:r>
            <a:r>
              <a:rPr lang="en-US" altLang="ja-JP" sz="1400" dirty="0"/>
              <a:t>』(2017.08.20)</a:t>
            </a:r>
            <a:r>
              <a:rPr lang="ja-JP" altLang="en-US" sz="1400" dirty="0"/>
              <a:t>　</a:t>
            </a:r>
            <a:r>
              <a:rPr lang="en-US" altLang="ja-JP" sz="1400" dirty="0">
                <a:hlinkClick r:id="rId5"/>
              </a:rPr>
              <a:t>http://www.irasutoya.com/</a:t>
            </a:r>
            <a:endParaRPr lang="en-US" altLang="ja-JP" sz="1400" dirty="0"/>
          </a:p>
          <a:p>
            <a:r>
              <a:rPr lang="en-US" altLang="ja-JP" sz="1400" dirty="0"/>
              <a:t>『</a:t>
            </a:r>
            <a:r>
              <a:rPr lang="ja-JP" altLang="en-US" sz="1400" dirty="0"/>
              <a:t>フリー背景素材</a:t>
            </a:r>
            <a:r>
              <a:rPr lang="en-US" altLang="ja-JP" sz="1400" dirty="0"/>
              <a:t>』(2017.08.20)</a:t>
            </a:r>
            <a:r>
              <a:rPr lang="ja-JP" altLang="en-US" sz="1400" dirty="0"/>
              <a:t>　</a:t>
            </a:r>
            <a:r>
              <a:rPr lang="en-US" altLang="ja-JP" sz="1400" dirty="0">
                <a:hlinkClick r:id="rId6"/>
              </a:rPr>
              <a:t>https://free-background-images.com/02-full-hd-1920x1080/index.html</a:t>
            </a:r>
            <a:endParaRPr lang="en-US" altLang="ja-JP" sz="1400" dirty="0"/>
          </a:p>
          <a:p>
            <a:r>
              <a:rPr lang="en-US" altLang="ja-JP" sz="1400" dirty="0"/>
              <a:t>『</a:t>
            </a:r>
            <a:r>
              <a:rPr lang="ja-JP" altLang="en-US" sz="1400" dirty="0"/>
              <a:t>女ゴコロマーケティング研究所</a:t>
            </a:r>
            <a:r>
              <a:rPr lang="en-US" altLang="ja-JP" sz="1400" dirty="0"/>
              <a:t>』(2017.08.20)</a:t>
            </a:r>
            <a:r>
              <a:rPr lang="ja-JP" altLang="en-US" sz="1400" dirty="0">
                <a:hlinkClick r:id="rId7"/>
              </a:rPr>
              <a:t>http://www.onnagokoro.com/theory/no003.html</a:t>
            </a:r>
            <a:endParaRPr lang="en-US" altLang="ja-JP" sz="1400" dirty="0"/>
          </a:p>
          <a:p>
            <a:r>
              <a:rPr lang="en-US" altLang="ja-JP" sz="1400" dirty="0"/>
              <a:t>『</a:t>
            </a:r>
            <a:r>
              <a:rPr lang="ja-JP" altLang="en-US" sz="1400" dirty="0"/>
              <a:t>いらすとん</a:t>
            </a:r>
            <a:r>
              <a:rPr lang="en-US" altLang="ja-JP" sz="1400" dirty="0"/>
              <a:t>』(2017.08.20)</a:t>
            </a:r>
            <a:r>
              <a:rPr lang="ja-JP" altLang="en-US" sz="1400" dirty="0"/>
              <a:t>　</a:t>
            </a:r>
            <a:r>
              <a:rPr lang="en-US" altLang="ja-JP" sz="1400" dirty="0">
                <a:hlinkClick r:id="rId8"/>
              </a:rPr>
              <a:t>http://www.irasuton.com</a:t>
            </a:r>
            <a:endParaRPr lang="en-US" altLang="ja-JP" sz="1400" dirty="0"/>
          </a:p>
          <a:p>
            <a:r>
              <a:rPr lang="en-US" altLang="ja-JP" sz="1400" dirty="0"/>
              <a:t>『2016</a:t>
            </a:r>
            <a:r>
              <a:rPr lang="ja-JP" altLang="en-US" sz="1400" dirty="0"/>
              <a:t>年</a:t>
            </a:r>
            <a:r>
              <a:rPr lang="en-US" altLang="ja-JP" sz="1400" dirty="0"/>
              <a:t>1</a:t>
            </a:r>
            <a:r>
              <a:rPr lang="ja-JP" altLang="en-US" sz="1400" dirty="0"/>
              <a:t>月</a:t>
            </a:r>
            <a:r>
              <a:rPr lang="en-US" altLang="ja-JP" sz="1400" dirty="0"/>
              <a:t>21</a:t>
            </a:r>
            <a:r>
              <a:rPr lang="ja-JP" altLang="en-US" sz="1400" dirty="0"/>
              <a:t>日　東洋経済オンライン</a:t>
            </a:r>
            <a:r>
              <a:rPr lang="en-US" altLang="ja-JP" sz="1400" dirty="0"/>
              <a:t>』(2017.08.20)</a:t>
            </a:r>
            <a:r>
              <a:rPr lang="en-US" altLang="ja-JP" sz="1400" dirty="0">
                <a:hlinkClick r:id="rId9"/>
              </a:rPr>
              <a:t>http://toyokeizai.net/articles/-/100997?page=2</a:t>
            </a:r>
            <a:endParaRPr lang="en-US" altLang="ja-JP" sz="1400" dirty="0"/>
          </a:p>
          <a:p>
            <a:r>
              <a:rPr lang="en-US" altLang="ja-JP" sz="1400" dirty="0"/>
              <a:t>『graffe.jp』(2017.08.20) </a:t>
            </a:r>
            <a:r>
              <a:rPr lang="ja-JP" altLang="en-US" sz="1400" dirty="0"/>
              <a:t>　</a:t>
            </a:r>
            <a:r>
              <a:rPr lang="en-US" altLang="ja-JP" sz="1400" dirty="0">
                <a:hlinkClick r:id="rId10"/>
              </a:rPr>
              <a:t>https://www.graffe.jp/blog/391/</a:t>
            </a:r>
            <a:endParaRPr lang="en-US" altLang="ja-JP" sz="1400" dirty="0"/>
          </a:p>
          <a:p>
            <a:r>
              <a:rPr lang="en-US" altLang="ja-JP" sz="1400" dirty="0"/>
              <a:t>『【</a:t>
            </a:r>
            <a:r>
              <a:rPr lang="en-US" altLang="ja-JP" sz="1400" b="1" dirty="0"/>
              <a:t>ANA </a:t>
            </a:r>
            <a:r>
              <a:rPr lang="ja-JP" altLang="en-US" sz="1400" dirty="0"/>
              <a:t>クラウンプラザホテル</a:t>
            </a:r>
            <a:r>
              <a:rPr lang="en-US" altLang="ja-JP" sz="1400" dirty="0"/>
              <a:t>】 </a:t>
            </a:r>
            <a:r>
              <a:rPr lang="ja-JP" altLang="en-US" sz="1400" dirty="0"/>
              <a:t>ビジネスパーソンのライフスタイルに関する</a:t>
            </a:r>
            <a:r>
              <a:rPr lang="en-US" altLang="ja-JP" sz="1400" b="1" dirty="0"/>
              <a:t>1,000 </a:t>
            </a:r>
            <a:r>
              <a:rPr lang="ja-JP" altLang="en-US" sz="1400" dirty="0"/>
              <a:t>名調査レポート</a:t>
            </a:r>
            <a:r>
              <a:rPr lang="en-US" altLang="ja-JP" sz="1400" dirty="0"/>
              <a:t>』</a:t>
            </a:r>
            <a:r>
              <a:rPr lang="ja-JP" altLang="en-US" sz="1400" dirty="0"/>
              <a:t>（</a:t>
            </a:r>
            <a:r>
              <a:rPr lang="en-US" altLang="ja-JP" sz="1400" dirty="0"/>
              <a:t>2017.8.20</a:t>
            </a:r>
            <a:r>
              <a:rPr lang="ja-JP" altLang="en-US" sz="1400" dirty="0"/>
              <a:t>）</a:t>
            </a:r>
            <a:endParaRPr lang="en-US" altLang="ja-JP" sz="1400" dirty="0"/>
          </a:p>
          <a:p>
            <a:r>
              <a:rPr lang="en-US" altLang="ja-JP" sz="1400" dirty="0">
                <a:hlinkClick r:id="rId11"/>
              </a:rPr>
              <a:t>https://www.anaihghotels.co.jp/corporate/pr/pdf/090618.pdf</a:t>
            </a:r>
            <a:endParaRPr lang="en-US" altLang="ja-JP" sz="1400" dirty="0"/>
          </a:p>
          <a:p>
            <a:r>
              <a:rPr lang="en-US" altLang="ja-JP" sz="1400" dirty="0"/>
              <a:t>『TOKYU AGENCY NEWS』</a:t>
            </a:r>
            <a:r>
              <a:rPr lang="ja-JP" altLang="en-US" sz="1400" dirty="0"/>
              <a:t>（</a:t>
            </a:r>
            <a:r>
              <a:rPr lang="en-US" altLang="ja-JP" sz="1400" dirty="0"/>
              <a:t>2017.09.25</a:t>
            </a:r>
            <a:r>
              <a:rPr lang="ja-JP" altLang="en-US" sz="1400" dirty="0"/>
              <a:t>）　</a:t>
            </a:r>
            <a:r>
              <a:rPr lang="en-US" altLang="ja-JP" sz="1400" dirty="0">
                <a:hlinkClick r:id="rId12"/>
              </a:rPr>
              <a:t>https://www.tokyu-agc.co.jp/news/2006/release20061106.pdf</a:t>
            </a:r>
            <a:endParaRPr lang="en-US" altLang="ja-JP" sz="1400" dirty="0"/>
          </a:p>
          <a:p>
            <a:r>
              <a:rPr lang="en-US" altLang="ja-JP" sz="1400" dirty="0"/>
              <a:t>『LISKUL』</a:t>
            </a:r>
            <a:r>
              <a:rPr lang="ja-JP" altLang="en-US" sz="1400" dirty="0"/>
              <a:t>　</a:t>
            </a:r>
            <a:r>
              <a:rPr lang="en-US" altLang="ja-JP" sz="1400" dirty="0"/>
              <a:t>(2017.10.23) </a:t>
            </a:r>
            <a:r>
              <a:rPr lang="en-US" altLang="ja-JP" sz="1400" dirty="0">
                <a:hlinkClick r:id="rId13"/>
              </a:rPr>
              <a:t>https://liskul.com/wm_cpsychology-4111</a:t>
            </a:r>
            <a:endParaRPr lang="en-US" altLang="ja-JP" sz="1400" dirty="0"/>
          </a:p>
          <a:p>
            <a:r>
              <a:rPr lang="en-US" altLang="ja-JP" sz="1400" dirty="0">
                <a:latin typeface="+mn-ea"/>
              </a:rPr>
              <a:t>『</a:t>
            </a:r>
            <a:r>
              <a:rPr lang="ja-JP" altLang="en-US" sz="1400" dirty="0">
                <a:latin typeface="+mn-ea"/>
              </a:rPr>
              <a:t>日本語版</a:t>
            </a:r>
            <a:r>
              <a:rPr lang="en-US" altLang="ja-JP" sz="1400" dirty="0">
                <a:latin typeface="+mn-ea"/>
              </a:rPr>
              <a:t>PANAS』(2017.11.22)</a:t>
            </a:r>
            <a:r>
              <a:rPr lang="ja-JP" altLang="en-US" sz="1400" dirty="0">
                <a:latin typeface="+mn-ea"/>
              </a:rPr>
              <a:t>　</a:t>
            </a:r>
            <a:r>
              <a:rPr lang="en-US" altLang="ja-JP" sz="1400" dirty="0">
                <a:latin typeface="+mn-ea"/>
                <a:hlinkClick r:id="rId14"/>
              </a:rPr>
              <a:t>http://jspp.gr.jp/doc/PANAS.pdf</a:t>
            </a:r>
            <a:endParaRPr lang="en-US" altLang="ja-JP" sz="1400" dirty="0">
              <a:latin typeface="+mn-ea"/>
            </a:endParaRPr>
          </a:p>
          <a:p>
            <a:r>
              <a:rPr lang="en-US" altLang="ja-JP" sz="1400" dirty="0">
                <a:latin typeface="+mn-ea"/>
              </a:rPr>
              <a:t>『</a:t>
            </a:r>
            <a:r>
              <a:rPr lang="ja-JP" altLang="en-US" sz="1400" dirty="0">
                <a:latin typeface="+mn-ea"/>
              </a:rPr>
              <a:t>日本語版</a:t>
            </a:r>
            <a:r>
              <a:rPr lang="en-US" altLang="ja-JP" sz="1400" dirty="0">
                <a:latin typeface="+mn-ea"/>
              </a:rPr>
              <a:t>PANAS</a:t>
            </a:r>
            <a:r>
              <a:rPr lang="ja-JP" altLang="en-US" sz="1400" dirty="0">
                <a:latin typeface="+mn-ea"/>
              </a:rPr>
              <a:t>　尺度使用マニュアル</a:t>
            </a:r>
            <a:r>
              <a:rPr lang="en-US" altLang="ja-JP" sz="1400" dirty="0">
                <a:latin typeface="+mn-ea"/>
              </a:rPr>
              <a:t>』(2017.11.22) </a:t>
            </a:r>
            <a:r>
              <a:rPr lang="en-US" altLang="ja-JP" sz="1400" b="1" dirty="0">
                <a:latin typeface="+mn-ea"/>
                <a:hlinkClick r:id="rId15"/>
              </a:rPr>
              <a:t>http://jspp.gr.jp/doc/PANAS_manual.pdf</a:t>
            </a:r>
            <a:endParaRPr lang="en-US" altLang="ja-JP" sz="1400" b="1" dirty="0">
              <a:latin typeface="+mn-ea"/>
            </a:endParaRPr>
          </a:p>
          <a:p>
            <a:pPr lvl="0" eaLnBrk="0" fontAlgn="base" hangingPunct="0">
              <a:spcBef>
                <a:spcPct val="0"/>
              </a:spcBef>
              <a:spcAft>
                <a:spcPct val="0"/>
              </a:spcAft>
            </a:pPr>
            <a:r>
              <a:rPr kumimoji="0" lang="en-US" altLang="ja-JP" sz="1400" dirty="0">
                <a:latin typeface="Arial" panose="020B0604020202020204" pitchFamily="34" charset="0"/>
                <a:hlinkClick r:id="rId16"/>
              </a:rPr>
              <a:t>『</a:t>
            </a:r>
            <a:r>
              <a:rPr kumimoji="0" lang="ja-JP" altLang="ja-JP" sz="1400" dirty="0">
                <a:latin typeface="Arial" panose="020B0604020202020204" pitchFamily="34" charset="0"/>
                <a:hlinkClick r:id="rId16"/>
              </a:rPr>
              <a:t>Facilitating effects of" eating-while-reading" on responsiveness to persuasive communications.</a:t>
            </a:r>
            <a:endParaRPr kumimoji="0" lang="en-US" altLang="ja-JP" sz="1400" dirty="0">
              <a:latin typeface="Arial" panose="020B0604020202020204" pitchFamily="34" charset="0"/>
            </a:endParaRPr>
          </a:p>
          <a:p>
            <a:pPr eaLnBrk="0" fontAlgn="base" hangingPunct="0">
              <a:spcBef>
                <a:spcPct val="0"/>
              </a:spcBef>
              <a:spcAft>
                <a:spcPct val="0"/>
              </a:spcAft>
            </a:pPr>
            <a:r>
              <a:rPr kumimoji="0" lang="ja-JP" altLang="ja-JP" sz="1400" dirty="0">
                <a:latin typeface="Arial" panose="020B0604020202020204" pitchFamily="34" charset="0"/>
              </a:rPr>
              <a:t>IL Janis, D Kaye, P Kirschner - Journal of Personality and Social …, 1965 - psycnet.apa.org</a:t>
            </a:r>
            <a:r>
              <a:rPr kumimoji="0" lang="en-US" altLang="ja-JP" sz="1400" dirty="0">
                <a:latin typeface="Arial" panose="020B0604020202020204" pitchFamily="34" charset="0"/>
              </a:rPr>
              <a:t>』</a:t>
            </a:r>
            <a:r>
              <a:rPr lang="en-US" altLang="ja-JP" sz="1400" dirty="0">
                <a:latin typeface="+mn-ea"/>
              </a:rPr>
              <a:t>(2017.11.22)</a:t>
            </a:r>
            <a:endParaRPr kumimoji="0" lang="en-US" altLang="ja-JP" sz="1100" dirty="0">
              <a:latin typeface="Arial" panose="020B0604020202020204" pitchFamily="34" charset="0"/>
            </a:endParaRPr>
          </a:p>
          <a:p>
            <a:r>
              <a:rPr lang="en-US" altLang="ja-JP" sz="1400" b="1" dirty="0">
                <a:latin typeface="+mn-ea"/>
                <a:hlinkClick r:id="rId17"/>
              </a:rPr>
              <a:t>http://psycnet.apa.org/record/1965-07593-001</a:t>
            </a:r>
            <a:endParaRPr lang="en-US" altLang="ja-JP" sz="1400" b="1" dirty="0">
              <a:latin typeface="+mn-ea"/>
            </a:endParaRPr>
          </a:p>
          <a:p>
            <a:r>
              <a:rPr lang="en-US" altLang="ja-JP" sz="1400" dirty="0"/>
              <a:t>『</a:t>
            </a:r>
            <a:r>
              <a:rPr lang="en-US" altLang="ja-JP" sz="1600" dirty="0"/>
              <a:t>Positive emotions broaden the scope of attention and thought-action repertoires</a:t>
            </a:r>
            <a:r>
              <a:rPr lang="ja-JP" altLang="en-US" sz="1600" dirty="0"/>
              <a:t>（</a:t>
            </a:r>
            <a:r>
              <a:rPr lang="en-US" altLang="ja-JP" sz="1600" dirty="0"/>
              <a:t>2017.11.22</a:t>
            </a:r>
            <a:r>
              <a:rPr lang="ja-JP" altLang="en-US" sz="1600" dirty="0"/>
              <a:t>）</a:t>
            </a:r>
            <a:endParaRPr lang="en-US" altLang="ja-JP" sz="1600" dirty="0"/>
          </a:p>
          <a:p>
            <a:pPr lvl="0" eaLnBrk="0" fontAlgn="base" hangingPunct="0">
              <a:spcBef>
                <a:spcPct val="0"/>
              </a:spcBef>
              <a:spcAft>
                <a:spcPct val="0"/>
              </a:spcAft>
            </a:pPr>
            <a:r>
              <a:rPr kumimoji="0" lang="ja-JP" altLang="en-US" sz="1400" dirty="0">
                <a:latin typeface="Arial" panose="020B0604020202020204" pitchFamily="34" charset="0"/>
              </a:rPr>
              <a:t>：</a:t>
            </a:r>
            <a:r>
              <a:rPr lang="en-US" altLang="ja-JP" sz="1400" dirty="0">
                <a:hlinkClick r:id="rId18"/>
              </a:rPr>
              <a:t>Barbara L. Fredrickson</a:t>
            </a:r>
            <a:r>
              <a:rPr lang="en-US" altLang="ja-JP" sz="1400" dirty="0"/>
              <a:t> and </a:t>
            </a:r>
            <a:r>
              <a:rPr lang="en-US" altLang="ja-JP" sz="1400" dirty="0">
                <a:hlinkClick r:id="rId19"/>
              </a:rPr>
              <a:t>Christine </a:t>
            </a:r>
            <a:r>
              <a:rPr lang="en-US" altLang="ja-JP" sz="1400" dirty="0" err="1">
                <a:hlinkClick r:id="rId19"/>
              </a:rPr>
              <a:t>Branigan</a:t>
            </a:r>
            <a:r>
              <a:rPr lang="en-US" altLang="ja-JP" sz="1400" dirty="0"/>
              <a:t>』</a:t>
            </a:r>
            <a:r>
              <a:rPr lang="ja-JP" altLang="en-US" sz="1400" dirty="0"/>
              <a:t>　</a:t>
            </a:r>
            <a:r>
              <a:rPr lang="en-US" altLang="ja-JP" sz="1600" dirty="0">
                <a:hlinkClick r:id="rId20"/>
              </a:rPr>
              <a:t>https://www.ncbi.nlm.nih.gov/pmc/articles/PMC3156609/</a:t>
            </a:r>
            <a:endParaRPr lang="en-US" altLang="ja-JP" sz="1600" dirty="0"/>
          </a:p>
          <a:p>
            <a:pPr lvl="0" eaLnBrk="0" fontAlgn="base" hangingPunct="0">
              <a:spcBef>
                <a:spcPct val="0"/>
              </a:spcBef>
              <a:spcAft>
                <a:spcPct val="0"/>
              </a:spcAft>
            </a:pPr>
            <a:endParaRPr lang="en-US" altLang="ja-JP" sz="1600" dirty="0"/>
          </a:p>
          <a:p>
            <a:pPr lvl="0" eaLnBrk="0" fontAlgn="base" hangingPunct="0">
              <a:spcBef>
                <a:spcPct val="0"/>
              </a:spcBef>
              <a:spcAft>
                <a:spcPct val="0"/>
              </a:spcAft>
            </a:pPr>
            <a:endParaRPr lang="en-US" altLang="ja-JP" sz="1600" dirty="0"/>
          </a:p>
          <a:p>
            <a:endParaRPr lang="en-US" altLang="ja-JP" sz="1600" dirty="0"/>
          </a:p>
          <a:p>
            <a:endParaRPr lang="ja-JP" altLang="en-US" sz="1400" dirty="0"/>
          </a:p>
          <a:p>
            <a:endParaRPr lang="en-US" altLang="ja-JP" sz="1400" dirty="0"/>
          </a:p>
          <a:p>
            <a:endParaRPr lang="en-US" altLang="ja-JP" sz="1400" dirty="0"/>
          </a:p>
          <a:p>
            <a:endParaRPr lang="en-US" altLang="ja-JP" sz="1400" dirty="0"/>
          </a:p>
        </p:txBody>
      </p:sp>
      <p:sp>
        <p:nvSpPr>
          <p:cNvPr id="7" name="テキスト ボックス 6"/>
          <p:cNvSpPr txBox="1"/>
          <p:nvPr/>
        </p:nvSpPr>
        <p:spPr>
          <a:xfrm>
            <a:off x="35278" y="53218"/>
            <a:ext cx="2403222" cy="830997"/>
          </a:xfrm>
          <a:prstGeom prst="rect">
            <a:avLst/>
          </a:prstGeom>
          <a:noFill/>
        </p:spPr>
        <p:txBody>
          <a:bodyPr wrap="none" rtlCol="0">
            <a:spAutoFit/>
          </a:bodyPr>
          <a:lstStyle/>
          <a:p>
            <a:r>
              <a:rPr kumimoji="1" lang="ja-JP" altLang="en-US" sz="4800" dirty="0"/>
              <a:t>参考</a:t>
            </a:r>
            <a:r>
              <a:rPr kumimoji="1" lang="en-US" altLang="ja-JP" sz="4800" dirty="0"/>
              <a:t>URL</a:t>
            </a:r>
            <a:endParaRPr kumimoji="1" lang="ja-JP" altLang="en-US" sz="4800" dirty="0"/>
          </a:p>
        </p:txBody>
      </p:sp>
      <p:pic>
        <p:nvPicPr>
          <p:cNvPr id="8" name="Picture 2"/>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日付プレースホルダー 1"/>
          <p:cNvSpPr>
            <a:spLocks noGrp="1"/>
          </p:cNvSpPr>
          <p:nvPr>
            <p:ph type="dt" sz="half" idx="10"/>
          </p:nvPr>
        </p:nvSpPr>
        <p:spPr/>
        <p:txBody>
          <a:bodyPr/>
          <a:lstStyle/>
          <a:p>
            <a:r>
              <a:rPr kumimoji="1" lang="en-US" altLang="ja-JP" dirty="0"/>
              <a:t>2017/12/11</a:t>
            </a:r>
            <a:endParaRPr kumimoji="1" lang="ja-JP" altLang="en-US" dirty="0"/>
          </a:p>
        </p:txBody>
      </p:sp>
      <p:sp>
        <p:nvSpPr>
          <p:cNvPr id="4" name="スライド番号プレースホルダー 3">
            <a:extLst>
              <a:ext uri="{FF2B5EF4-FFF2-40B4-BE49-F238E27FC236}">
                <a16:creationId xmlns:a16="http://schemas.microsoft.com/office/drawing/2014/main" xmlns="" id="{AE73EAD0-2483-4210-B0A3-69630EC46785}"/>
              </a:ext>
            </a:extLst>
          </p:cNvPr>
          <p:cNvSpPr>
            <a:spLocks noGrp="1"/>
          </p:cNvSpPr>
          <p:nvPr>
            <p:ph type="sldNum" sz="quarter" idx="12"/>
          </p:nvPr>
        </p:nvSpPr>
        <p:spPr/>
        <p:txBody>
          <a:bodyPr/>
          <a:lstStyle/>
          <a:p>
            <a:fld id="{23DE9F7B-45CB-4F71-8B93-DBA7E176780B}" type="slidenum">
              <a:rPr lang="ja-JP" altLang="en-US" smtClean="0"/>
              <a:pPr/>
              <a:t>42</a:t>
            </a:fld>
            <a:endParaRPr lang="ja-JP" altLang="en-US"/>
          </a:p>
        </p:txBody>
      </p:sp>
    </p:spTree>
    <p:extLst>
      <p:ext uri="{BB962C8B-B14F-4D97-AF65-F5344CB8AC3E}">
        <p14:creationId xmlns:p14="http://schemas.microsoft.com/office/powerpoint/2010/main" val="42292002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日付プレースホルダー 6"/>
          <p:cNvSpPr>
            <a:spLocks noGrp="1"/>
          </p:cNvSpPr>
          <p:nvPr>
            <p:ph type="dt" sz="half" idx="10"/>
          </p:nvPr>
        </p:nvSpPr>
        <p:spPr/>
        <p:txBody>
          <a:bodyPr/>
          <a:lstStyle/>
          <a:p>
            <a:r>
              <a:rPr kumimoji="1" lang="en-US" altLang="ja-JP"/>
              <a:t>2017/12/11</a:t>
            </a:r>
            <a:endParaRPr kumimoji="1" lang="ja-JP" altLang="en-US"/>
          </a:p>
        </p:txBody>
      </p:sp>
      <p:pic>
        <p:nvPicPr>
          <p:cNvPr id="3" name="図 2"/>
          <p:cNvPicPr>
            <a:picLocks noChangeAspect="1"/>
          </p:cNvPicPr>
          <p:nvPr/>
        </p:nvPicPr>
        <p:blipFill>
          <a:blip r:embed="rId2" cstate="print">
            <a:clrChange>
              <a:clrFrom>
                <a:srgbClr val="FB0B16"/>
              </a:clrFrom>
              <a:clrTo>
                <a:srgbClr val="FB0B16">
                  <a:alpha val="0"/>
                </a:srgbClr>
              </a:clrTo>
            </a:clrChange>
            <a:duotone>
              <a:prstClr val="black"/>
              <a:srgbClr val="E6B9B8">
                <a:tint val="45000"/>
                <a:satMod val="400000"/>
              </a:srgbClr>
            </a:duotone>
            <a:extLst>
              <a:ext uri="{28A0092B-C50C-407E-A947-70E740481C1C}">
                <a14:useLocalDpi xmlns:a14="http://schemas.microsoft.com/office/drawing/2010/main" val="0"/>
              </a:ext>
            </a:extLst>
          </a:blip>
          <a:stretch>
            <a:fillRect/>
          </a:stretch>
        </p:blipFill>
        <p:spPr>
          <a:xfrm rot="10800000" flipH="1">
            <a:off x="-2283" y="-2"/>
            <a:ext cx="3206131" cy="2564905"/>
          </a:xfrm>
          <a:prstGeom prst="rtTriangle">
            <a:avLst/>
          </a:prstGeom>
        </p:spPr>
      </p:pic>
      <p:pic>
        <p:nvPicPr>
          <p:cNvPr id="6" name="Picture 2" descr="ピーターパン症候群のイラスト">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943" y="2708920"/>
            <a:ext cx="2106402" cy="211698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猫　背景 に対する画像結果"/>
          <p:cNvPicPr>
            <a:picLocks noChangeAspect="1" noChangeArrowheads="1"/>
          </p:cNvPicPr>
          <p:nvPr/>
        </p:nvPicPr>
        <p:blipFill rotWithShape="1">
          <a:blip r:embed="rId5">
            <a:clrChange>
              <a:clrFrom>
                <a:srgbClr val="4B8BA7"/>
              </a:clrFrom>
              <a:clrTo>
                <a:srgbClr val="4B8BA7">
                  <a:alpha val="0"/>
                </a:srgbClr>
              </a:clrTo>
            </a:clrChange>
            <a:extLst>
              <a:ext uri="{28A0092B-C50C-407E-A947-70E740481C1C}">
                <a14:useLocalDpi xmlns:a14="http://schemas.microsoft.com/office/drawing/2010/main" val="0"/>
              </a:ext>
            </a:extLst>
          </a:blip>
          <a:srcRect t="70520"/>
          <a:stretch/>
        </p:blipFill>
        <p:spPr bwMode="auto">
          <a:xfrm>
            <a:off x="364401" y="5354929"/>
            <a:ext cx="6737496" cy="1489658"/>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p:cNvSpPr txBox="1"/>
          <p:nvPr/>
        </p:nvSpPr>
        <p:spPr>
          <a:xfrm>
            <a:off x="509861" y="1689606"/>
            <a:ext cx="8672567" cy="769441"/>
          </a:xfrm>
          <a:prstGeom prst="rect">
            <a:avLst/>
          </a:prstGeom>
          <a:noFill/>
        </p:spPr>
        <p:txBody>
          <a:bodyPr wrap="none" rtlCol="0">
            <a:spAutoFit/>
          </a:bodyPr>
          <a:lstStyle/>
          <a:p>
            <a:r>
              <a:rPr kumimoji="1" lang="ja-JP" altLang="en-US" sz="4400" b="1" dirty="0">
                <a:ln>
                  <a:solidFill>
                    <a:schemeClr val="bg1"/>
                  </a:solidFill>
                </a:ln>
                <a:solidFill>
                  <a:srgbClr val="C40000"/>
                </a:solidFill>
                <a:effectLst>
                  <a:outerShdw blurRad="38100" dist="38100" dir="2700000" algn="tl">
                    <a:srgbClr val="000000">
                      <a:alpha val="43137"/>
                    </a:srgbClr>
                  </a:outerShdw>
                </a:effectLst>
                <a:latin typeface="HG創英角ｺﾞｼｯｸUB" panose="020B0909000000000000" pitchFamily="49" charset="-128"/>
                <a:ea typeface="HG創英角ｺﾞｼｯｸUB" panose="020B0909000000000000" pitchFamily="49" charset="-128"/>
              </a:rPr>
              <a:t>ご清聴ありがとうございました！</a:t>
            </a:r>
          </a:p>
        </p:txBody>
      </p:sp>
      <p:sp>
        <p:nvSpPr>
          <p:cNvPr id="4" name="スライド番号プレースホルダー 3">
            <a:extLst>
              <a:ext uri="{FF2B5EF4-FFF2-40B4-BE49-F238E27FC236}">
                <a16:creationId xmlns:a16="http://schemas.microsoft.com/office/drawing/2014/main" xmlns="" id="{5D1E3866-1248-4067-9125-9F30E3EDB675}"/>
              </a:ext>
            </a:extLst>
          </p:cNvPr>
          <p:cNvSpPr>
            <a:spLocks noGrp="1"/>
          </p:cNvSpPr>
          <p:nvPr>
            <p:ph type="sldNum" sz="quarter" idx="12"/>
          </p:nvPr>
        </p:nvSpPr>
        <p:spPr/>
        <p:txBody>
          <a:bodyPr/>
          <a:lstStyle/>
          <a:p>
            <a:fld id="{23DE9F7B-45CB-4F71-8B93-DBA7E176780B}" type="slidenum">
              <a:rPr lang="ja-JP" altLang="en-US" smtClean="0"/>
              <a:pPr/>
              <a:t>43</a:t>
            </a:fld>
            <a:endParaRPr lang="ja-JP" altLang="en-US"/>
          </a:p>
        </p:txBody>
      </p:sp>
    </p:spTree>
    <p:extLst>
      <p:ext uri="{BB962C8B-B14F-4D97-AF65-F5344CB8AC3E}">
        <p14:creationId xmlns:p14="http://schemas.microsoft.com/office/powerpoint/2010/main" val="315333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path" presetSubtype="0" accel="50000" decel="50000" fill="hold" nodeType="clickEffect">
                                  <p:stCondLst>
                                    <p:cond delay="0"/>
                                  </p:stCondLst>
                                  <p:childTnLst>
                                    <p:animMotion origin="layout" path="M 0.13004 0.00092 C 0.13403 -0.06598 0.08403 -0.12408 0.01702 -0.12801 C -0.04705 -0.13311 -0.10694 -0.08797 -0.11093 -0.02315 C -0.11597 0.03703 -0.07396 0.09282 -0.01389 0.09699 C 0.04097 0.1 0.09306 0.06296 0.09705 0.00694 C 0.10104 -0.04399 0.06597 -0.09213 0.01511 -0.09607 C -0.03194 -0.09908 -0.07604 -0.06806 -0.07899 -0.02107 C -0.08194 0.02083 -0.05399 0.06203 -0.01198 0.06389 C 0.02604 0.06689 0.06198 0.04282 0.06511 0.00486 C 0.06702 -0.02917 0.04601 -0.06204 0.01302 -0.06412 C -0.01597 -0.06598 -0.04496 -0.04815 -0.04705 -0.01899 C -0.04896 0.00601 -0.03403 0.02986 -0.00989 0.03194 C 0.01007 0.03402 0.03108 0.02291 0.03212 0.00301 C 0.03403 -0.01297 0.02604 -0.0301 0.01111 -0.03218 C -0.00104 -0.03218 -0.01302 -0.02801 -0.01493 -0.01713 C -0.01597 -0.01019 -0.01389 -0.00301 -0.00798 3.7037E-6 C -0.00503 0.00092 -0.00295 0.00092 -2.5E-6 3.7037E-6 " pathEditMode="relative" rAng="0" ptsTypes="AAAAAAAAAAAAAAAAA">
                                      <p:cBhvr>
                                        <p:cTn id="6" dur="2000" fill="hold"/>
                                        <p:tgtEl>
                                          <p:spTgt spid="6"/>
                                        </p:tgtEl>
                                        <p:attrNameLst>
                                          <p:attrName>ppt_x</p:attrName>
                                          <p:attrName>ppt_y</p:attrName>
                                        </p:attrNameLst>
                                      </p:cBhvr>
                                      <p:rCtr x="-12066" y="-1667"/>
                                    </p:animMotion>
                                  </p:childTnLst>
                                </p:cTn>
                              </p:par>
                              <p:par>
                                <p:cTn id="7" presetID="26"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wipe(down)">
                                      <p:cBhvr>
                                        <p:cTn id="9" dur="580">
                                          <p:stCondLst>
                                            <p:cond delay="0"/>
                                          </p:stCondLst>
                                        </p:cTn>
                                        <p:tgtEl>
                                          <p:spTgt spid="5"/>
                                        </p:tgtEl>
                                      </p:cBhvr>
                                    </p:animEffect>
                                    <p:anim calcmode="lin" valueType="num">
                                      <p:cBhvr>
                                        <p:cTn id="1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5" dur="26">
                                          <p:stCondLst>
                                            <p:cond delay="650"/>
                                          </p:stCondLst>
                                        </p:cTn>
                                        <p:tgtEl>
                                          <p:spTgt spid="5"/>
                                        </p:tgtEl>
                                      </p:cBhvr>
                                      <p:to x="100000" y="60000"/>
                                    </p:animScale>
                                    <p:animScale>
                                      <p:cBhvr>
                                        <p:cTn id="16" dur="166" decel="50000">
                                          <p:stCondLst>
                                            <p:cond delay="676"/>
                                          </p:stCondLst>
                                        </p:cTn>
                                        <p:tgtEl>
                                          <p:spTgt spid="5"/>
                                        </p:tgtEl>
                                      </p:cBhvr>
                                      <p:to x="100000" y="100000"/>
                                    </p:animScale>
                                    <p:animScale>
                                      <p:cBhvr>
                                        <p:cTn id="17" dur="26">
                                          <p:stCondLst>
                                            <p:cond delay="1312"/>
                                          </p:stCondLst>
                                        </p:cTn>
                                        <p:tgtEl>
                                          <p:spTgt spid="5"/>
                                        </p:tgtEl>
                                      </p:cBhvr>
                                      <p:to x="100000" y="80000"/>
                                    </p:animScale>
                                    <p:animScale>
                                      <p:cBhvr>
                                        <p:cTn id="18" dur="166" decel="50000">
                                          <p:stCondLst>
                                            <p:cond delay="1338"/>
                                          </p:stCondLst>
                                        </p:cTn>
                                        <p:tgtEl>
                                          <p:spTgt spid="5"/>
                                        </p:tgtEl>
                                      </p:cBhvr>
                                      <p:to x="100000" y="100000"/>
                                    </p:animScale>
                                    <p:animScale>
                                      <p:cBhvr>
                                        <p:cTn id="19" dur="26">
                                          <p:stCondLst>
                                            <p:cond delay="1642"/>
                                          </p:stCondLst>
                                        </p:cTn>
                                        <p:tgtEl>
                                          <p:spTgt spid="5"/>
                                        </p:tgtEl>
                                      </p:cBhvr>
                                      <p:to x="100000" y="90000"/>
                                    </p:animScale>
                                    <p:animScale>
                                      <p:cBhvr>
                                        <p:cTn id="20" dur="166" decel="50000">
                                          <p:stCondLst>
                                            <p:cond delay="1668"/>
                                          </p:stCondLst>
                                        </p:cTn>
                                        <p:tgtEl>
                                          <p:spTgt spid="5"/>
                                        </p:tgtEl>
                                      </p:cBhvr>
                                      <p:to x="100000" y="100000"/>
                                    </p:animScale>
                                    <p:animScale>
                                      <p:cBhvr>
                                        <p:cTn id="21" dur="26">
                                          <p:stCondLst>
                                            <p:cond delay="1808"/>
                                          </p:stCondLst>
                                        </p:cTn>
                                        <p:tgtEl>
                                          <p:spTgt spid="5"/>
                                        </p:tgtEl>
                                      </p:cBhvr>
                                      <p:to x="100000" y="95000"/>
                                    </p:animScale>
                                    <p:animScale>
                                      <p:cBhvr>
                                        <p:cTn id="22" dur="166" decel="50000">
                                          <p:stCondLst>
                                            <p:cond delay="1834"/>
                                          </p:stCondLst>
                                        </p:cTn>
                                        <p:tgtEl>
                                          <p:spTgt spid="5"/>
                                        </p:tgtEl>
                                      </p:cBhvr>
                                      <p:to x="100000" y="100000"/>
                                    </p:animScale>
                                  </p:childTnLst>
                                </p:cTn>
                              </p:par>
                              <p:par>
                                <p:cTn id="23" presetID="37" presetClass="entr" presetSubtype="0" fill="hold" nodeType="withEffect">
                                  <p:stCondLst>
                                    <p:cond delay="0"/>
                                  </p:stCondLst>
                                  <p:childTnLst>
                                    <p:set>
                                      <p:cBhvr>
                                        <p:cTn id="24" dur="1" fill="hold">
                                          <p:stCondLst>
                                            <p:cond delay="0"/>
                                          </p:stCondLst>
                                        </p:cTn>
                                        <p:tgtEl>
                                          <p:spTgt spid="1028"/>
                                        </p:tgtEl>
                                        <p:attrNameLst>
                                          <p:attrName>style.visibility</p:attrName>
                                        </p:attrNameLst>
                                      </p:cBhvr>
                                      <p:to>
                                        <p:strVal val="visible"/>
                                      </p:to>
                                    </p:set>
                                    <p:animEffect transition="in" filter="fade">
                                      <p:cBhvr>
                                        <p:cTn id="25" dur="1000"/>
                                        <p:tgtEl>
                                          <p:spTgt spid="1028"/>
                                        </p:tgtEl>
                                      </p:cBhvr>
                                    </p:animEffect>
                                    <p:anim calcmode="lin" valueType="num">
                                      <p:cBhvr>
                                        <p:cTn id="26" dur="1000" fill="hold"/>
                                        <p:tgtEl>
                                          <p:spTgt spid="1028"/>
                                        </p:tgtEl>
                                        <p:attrNameLst>
                                          <p:attrName>ppt_x</p:attrName>
                                        </p:attrNameLst>
                                      </p:cBhvr>
                                      <p:tavLst>
                                        <p:tav tm="0">
                                          <p:val>
                                            <p:strVal val="#ppt_x"/>
                                          </p:val>
                                        </p:tav>
                                        <p:tav tm="100000">
                                          <p:val>
                                            <p:strVal val="#ppt_x"/>
                                          </p:val>
                                        </p:tav>
                                      </p:tavLst>
                                    </p:anim>
                                    <p:anim calcmode="lin" valueType="num">
                                      <p:cBhvr>
                                        <p:cTn id="27" dur="900" decel="100000" fill="hold"/>
                                        <p:tgtEl>
                                          <p:spTgt spid="102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0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r>
              <a:rPr kumimoji="1" lang="en-US" altLang="ja-JP"/>
              <a:t>2017/12/11</a:t>
            </a:r>
            <a:endParaRPr kumimoji="1" lang="ja-JP" altLang="en-US" dirty="0"/>
          </a:p>
        </p:txBody>
      </p:sp>
      <p:sp>
        <p:nvSpPr>
          <p:cNvPr id="2" name="テキスト ボックス 1"/>
          <p:cNvSpPr txBox="1"/>
          <p:nvPr/>
        </p:nvSpPr>
        <p:spPr>
          <a:xfrm>
            <a:off x="7151601" y="3911181"/>
            <a:ext cx="1777603" cy="307777"/>
          </a:xfrm>
          <a:prstGeom prst="rect">
            <a:avLst/>
          </a:prstGeom>
          <a:noFill/>
        </p:spPr>
        <p:txBody>
          <a:bodyPr wrap="none" rtlCol="0">
            <a:spAutoFit/>
          </a:bodyPr>
          <a:lstStyle/>
          <a:p>
            <a:r>
              <a:rPr kumimoji="1" lang="en-US" altLang="ja-JP" sz="1400" dirty="0"/>
              <a:t>Rock and Hoch (1985)</a:t>
            </a:r>
            <a:endParaRPr kumimoji="1" lang="ja-JP" altLang="en-US" sz="1400" dirty="0"/>
          </a:p>
        </p:txBody>
      </p:sp>
      <p:sp>
        <p:nvSpPr>
          <p:cNvPr id="10" name="テキスト ボックス 9"/>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pic>
        <p:nvPicPr>
          <p:cNvPr id="11"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テキスト ボックス 11"/>
          <p:cNvSpPr txBox="1"/>
          <p:nvPr/>
        </p:nvSpPr>
        <p:spPr>
          <a:xfrm>
            <a:off x="152752" y="4603090"/>
            <a:ext cx="8111516" cy="523220"/>
          </a:xfrm>
          <a:prstGeom prst="rect">
            <a:avLst/>
          </a:prstGeom>
          <a:noFill/>
        </p:spPr>
        <p:txBody>
          <a:bodyPr wrap="none" rtlCol="0">
            <a:spAutoFit/>
          </a:bodyPr>
          <a:lstStyle/>
          <a:p>
            <a:r>
              <a:rPr lang="ja-JP" altLang="en-US" sz="2800" dirty="0"/>
              <a:t>■</a:t>
            </a:r>
            <a:r>
              <a:rPr lang="ja-JP" altLang="en-US" sz="2400" dirty="0"/>
              <a:t>非計画購買が</a:t>
            </a:r>
            <a:r>
              <a:rPr kumimoji="1" lang="ja-JP" altLang="en-US" sz="2400" dirty="0"/>
              <a:t>起こるタイミング</a:t>
            </a:r>
            <a:r>
              <a:rPr lang="ja-JP" altLang="en-US" sz="2400" dirty="0"/>
              <a:t>＝</a:t>
            </a:r>
            <a:r>
              <a:rPr lang="ja-JP" altLang="en-US" sz="2400" u="sng" dirty="0">
                <a:solidFill>
                  <a:srgbClr val="FF0000"/>
                </a:solidFill>
              </a:rPr>
              <a:t>セルフコントロールの失敗</a:t>
            </a:r>
            <a:endParaRPr kumimoji="1" lang="ja-JP" altLang="en-US" sz="2800" u="sng" dirty="0">
              <a:solidFill>
                <a:srgbClr val="FF0000"/>
              </a:solidFill>
            </a:endParaRPr>
          </a:p>
        </p:txBody>
      </p:sp>
      <p:sp>
        <p:nvSpPr>
          <p:cNvPr id="13" name="テキスト ボックス 12"/>
          <p:cNvSpPr txBox="1"/>
          <p:nvPr/>
        </p:nvSpPr>
        <p:spPr>
          <a:xfrm>
            <a:off x="149458" y="5233745"/>
            <a:ext cx="7268336" cy="1384995"/>
          </a:xfrm>
          <a:prstGeom prst="rect">
            <a:avLst/>
          </a:prstGeom>
          <a:noFill/>
        </p:spPr>
        <p:txBody>
          <a:bodyPr wrap="none" rtlCol="0">
            <a:spAutoFit/>
          </a:bodyPr>
          <a:lstStyle/>
          <a:p>
            <a:endParaRPr lang="en-US" altLang="ja-JP" sz="2800" dirty="0"/>
          </a:p>
          <a:p>
            <a:r>
              <a:rPr lang="ja-JP" altLang="en-US" sz="2800" dirty="0"/>
              <a:t>■快楽に効くドーパミン：</a:t>
            </a:r>
            <a:r>
              <a:rPr lang="ja-JP" altLang="en-US" sz="2800" u="sng" dirty="0"/>
              <a:t>非計画購買中・・・</a:t>
            </a:r>
            <a:r>
              <a:rPr lang="ja-JP" altLang="en-US" sz="2800" u="sng" dirty="0">
                <a:solidFill>
                  <a:srgbClr val="FF0000"/>
                </a:solidFill>
              </a:rPr>
              <a:t>増加</a:t>
            </a:r>
            <a:endParaRPr lang="en-US" altLang="ja-JP" sz="2800" u="sng" dirty="0">
              <a:solidFill>
                <a:srgbClr val="FF0000"/>
              </a:solidFill>
            </a:endParaRPr>
          </a:p>
          <a:p>
            <a:r>
              <a:rPr lang="ja-JP" altLang="en-US" sz="2800" dirty="0"/>
              <a:t>　　　　　　　　　　　　　　　 買った後　　    ・・・減少</a:t>
            </a:r>
            <a:endParaRPr lang="en-US" altLang="ja-JP" sz="2800" dirty="0"/>
          </a:p>
        </p:txBody>
      </p:sp>
      <p:sp>
        <p:nvSpPr>
          <p:cNvPr id="15" name="テキスト ボックス 14"/>
          <p:cNvSpPr txBox="1"/>
          <p:nvPr/>
        </p:nvSpPr>
        <p:spPr>
          <a:xfrm>
            <a:off x="7124500" y="6343227"/>
            <a:ext cx="2005677" cy="307777"/>
          </a:xfrm>
          <a:prstGeom prst="rect">
            <a:avLst/>
          </a:prstGeom>
          <a:noFill/>
        </p:spPr>
        <p:txBody>
          <a:bodyPr wrap="none" rtlCol="0">
            <a:spAutoFit/>
          </a:bodyPr>
          <a:lstStyle/>
          <a:p>
            <a:r>
              <a:rPr lang="ja-JP" altLang="en-US" sz="1400" dirty="0"/>
              <a:t>脳科学：中野信子</a:t>
            </a:r>
            <a:r>
              <a:rPr lang="en-US" altLang="ja-JP" sz="1400" dirty="0"/>
              <a:t>(2017)</a:t>
            </a:r>
            <a:endParaRPr kumimoji="1" lang="ja-JP" altLang="en-US" sz="1400" dirty="0"/>
          </a:p>
        </p:txBody>
      </p:sp>
      <p:sp>
        <p:nvSpPr>
          <p:cNvPr id="16" name="テキスト ボックス 15"/>
          <p:cNvSpPr txBox="1"/>
          <p:nvPr/>
        </p:nvSpPr>
        <p:spPr>
          <a:xfrm>
            <a:off x="7437192" y="5123988"/>
            <a:ext cx="1492012" cy="307777"/>
          </a:xfrm>
          <a:prstGeom prst="rect">
            <a:avLst/>
          </a:prstGeom>
          <a:noFill/>
        </p:spPr>
        <p:txBody>
          <a:bodyPr wrap="none" rtlCol="0">
            <a:spAutoFit/>
          </a:bodyPr>
          <a:lstStyle/>
          <a:p>
            <a:r>
              <a:rPr kumimoji="1" lang="en-US" altLang="ja-JP" sz="1400" dirty="0"/>
              <a:t>Baumeister(2002)</a:t>
            </a:r>
            <a:endParaRPr kumimoji="1" lang="ja-JP" altLang="en-US" sz="1400" dirty="0"/>
          </a:p>
        </p:txBody>
      </p:sp>
      <p:sp>
        <p:nvSpPr>
          <p:cNvPr id="4" name="正方形/長方形 3"/>
          <p:cNvSpPr/>
          <p:nvPr/>
        </p:nvSpPr>
        <p:spPr>
          <a:xfrm>
            <a:off x="37588" y="2087322"/>
            <a:ext cx="89858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37588" y="4392834"/>
            <a:ext cx="8985892" cy="10196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正方形/長方形 16"/>
          <p:cNvSpPr/>
          <p:nvPr/>
        </p:nvSpPr>
        <p:spPr>
          <a:xfrm>
            <a:off x="39860" y="5500593"/>
            <a:ext cx="8985892" cy="11504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p:cNvSpPr txBox="1"/>
          <p:nvPr/>
        </p:nvSpPr>
        <p:spPr>
          <a:xfrm>
            <a:off x="187072" y="2060848"/>
            <a:ext cx="6707285" cy="2677656"/>
          </a:xfrm>
          <a:prstGeom prst="rect">
            <a:avLst/>
          </a:prstGeom>
          <a:noFill/>
        </p:spPr>
        <p:txBody>
          <a:bodyPr wrap="none" rtlCol="0">
            <a:spAutoFit/>
          </a:bodyPr>
          <a:lstStyle/>
          <a:p>
            <a:r>
              <a:rPr lang="ja-JP" altLang="en-US" sz="2800" dirty="0"/>
              <a:t>■消費者が非計画購買を行う際の特徴</a:t>
            </a:r>
            <a:endParaRPr lang="en-US" altLang="ja-JP" sz="4000" dirty="0"/>
          </a:p>
          <a:p>
            <a:r>
              <a:rPr lang="ja-JP" altLang="en-US" sz="2800" dirty="0"/>
              <a:t>・自発的で突然の行動欲求</a:t>
            </a:r>
            <a:endParaRPr lang="en-US" altLang="ja-JP" sz="2800" dirty="0"/>
          </a:p>
          <a:p>
            <a:r>
              <a:rPr lang="ja-JP" altLang="en-US" sz="2800" dirty="0"/>
              <a:t>・</a:t>
            </a:r>
            <a:r>
              <a:rPr lang="ja-JP" altLang="en-US" sz="2800" u="sng" dirty="0">
                <a:solidFill>
                  <a:srgbClr val="FF0000"/>
                </a:solidFill>
              </a:rPr>
              <a:t>心理的</a:t>
            </a:r>
            <a:r>
              <a:rPr lang="ja-JP" altLang="en-US" sz="2800" dirty="0"/>
              <a:t>平衡状態の欠如、</a:t>
            </a:r>
            <a:r>
              <a:rPr lang="ja-JP" altLang="en-US" sz="2800" u="sng" dirty="0">
                <a:solidFill>
                  <a:srgbClr val="FF0000"/>
                </a:solidFill>
              </a:rPr>
              <a:t>心理的</a:t>
            </a:r>
            <a:r>
              <a:rPr lang="ja-JP" altLang="en-US" sz="2800" dirty="0"/>
              <a:t>葛藤状態</a:t>
            </a:r>
            <a:endParaRPr lang="en-US" altLang="ja-JP" sz="2800" dirty="0"/>
          </a:p>
          <a:p>
            <a:r>
              <a:rPr lang="ja-JP" altLang="en-US" sz="2800" dirty="0"/>
              <a:t>・製品属性に対する</a:t>
            </a:r>
            <a:r>
              <a:rPr lang="ja-JP" altLang="en-US" sz="2800" u="sng" dirty="0">
                <a:solidFill>
                  <a:srgbClr val="FF0000"/>
                </a:solidFill>
              </a:rPr>
              <a:t>認知的評価の欠如</a:t>
            </a:r>
            <a:endParaRPr lang="en-US" altLang="ja-JP" sz="2800" u="sng" dirty="0">
              <a:solidFill>
                <a:srgbClr val="FF0000"/>
              </a:solidFill>
            </a:endParaRPr>
          </a:p>
          <a:p>
            <a:r>
              <a:rPr lang="ja-JP" altLang="en-US" sz="2800" dirty="0"/>
              <a:t>・結果への無関心</a:t>
            </a:r>
            <a:endParaRPr lang="en-US" altLang="ja-JP" sz="2800" dirty="0"/>
          </a:p>
          <a:p>
            <a:endParaRPr kumimoji="1" lang="ja-JP" altLang="en-US" sz="2800" dirty="0"/>
          </a:p>
        </p:txBody>
      </p:sp>
      <p:sp>
        <p:nvSpPr>
          <p:cNvPr id="18" name="角丸四角形 17"/>
          <p:cNvSpPr/>
          <p:nvPr/>
        </p:nvSpPr>
        <p:spPr>
          <a:xfrm>
            <a:off x="611560" y="774190"/>
            <a:ext cx="2825087" cy="121464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2">
                    <a:lumMod val="25000"/>
                  </a:schemeClr>
                </a:solidFill>
              </a:rPr>
              <a:t>感情</a:t>
            </a:r>
            <a:endParaRPr kumimoji="1" lang="ja-JP" altLang="en-US" sz="2800" dirty="0">
              <a:solidFill>
                <a:schemeClr val="bg2">
                  <a:lumMod val="25000"/>
                </a:schemeClr>
              </a:solidFill>
            </a:endParaRPr>
          </a:p>
        </p:txBody>
      </p:sp>
      <p:sp>
        <p:nvSpPr>
          <p:cNvPr id="19" name="角丸四角形 18"/>
          <p:cNvSpPr/>
          <p:nvPr/>
        </p:nvSpPr>
        <p:spPr>
          <a:xfrm>
            <a:off x="5635345" y="774191"/>
            <a:ext cx="2825087" cy="121464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2">
                    <a:lumMod val="25000"/>
                  </a:schemeClr>
                </a:solidFill>
              </a:rPr>
              <a:t>非計画購買</a:t>
            </a:r>
            <a:endParaRPr kumimoji="1" lang="ja-JP" altLang="en-US" sz="2800" dirty="0">
              <a:solidFill>
                <a:schemeClr val="bg2">
                  <a:lumMod val="25000"/>
                </a:schemeClr>
              </a:solidFill>
            </a:endParaRPr>
          </a:p>
        </p:txBody>
      </p:sp>
      <p:cxnSp>
        <p:nvCxnSpPr>
          <p:cNvPr id="20" name="直線矢印コネクタ 19"/>
          <p:cNvCxnSpPr>
            <a:stCxn id="18" idx="3"/>
            <a:endCxn id="19" idx="1"/>
          </p:cNvCxnSpPr>
          <p:nvPr/>
        </p:nvCxnSpPr>
        <p:spPr>
          <a:xfrm>
            <a:off x="3436647" y="1381515"/>
            <a:ext cx="2198698" cy="1"/>
          </a:xfrm>
          <a:prstGeom prst="straightConnector1">
            <a:avLst/>
          </a:prstGeom>
          <a:ln w="76200">
            <a:solidFill>
              <a:srgbClr val="EE0000"/>
            </a:solidFill>
            <a:tailEnd type="arrow"/>
          </a:ln>
        </p:spPr>
        <p:style>
          <a:lnRef idx="1">
            <a:schemeClr val="dk1"/>
          </a:lnRef>
          <a:fillRef idx="0">
            <a:schemeClr val="dk1"/>
          </a:fillRef>
          <a:effectRef idx="0">
            <a:schemeClr val="dk1"/>
          </a:effectRef>
          <a:fontRef idx="minor">
            <a:schemeClr val="tx1"/>
          </a:fontRef>
        </p:style>
      </p:cxnSp>
      <p:sp>
        <p:nvSpPr>
          <p:cNvPr id="21" name="テキスト ボックス 20"/>
          <p:cNvSpPr txBox="1"/>
          <p:nvPr/>
        </p:nvSpPr>
        <p:spPr>
          <a:xfrm>
            <a:off x="4067944" y="1079158"/>
            <a:ext cx="902811" cy="523220"/>
          </a:xfrm>
          <a:prstGeom prst="rect">
            <a:avLst/>
          </a:prstGeom>
          <a:solidFill>
            <a:schemeClr val="bg1"/>
          </a:solidFill>
        </p:spPr>
        <p:txBody>
          <a:bodyPr wrap="none" rtlCol="0">
            <a:spAutoFit/>
          </a:bodyPr>
          <a:lstStyle/>
          <a:p>
            <a:r>
              <a:rPr kumimoji="1" lang="ja-JP" altLang="en-US" sz="2800" dirty="0"/>
              <a:t>影響</a:t>
            </a:r>
          </a:p>
        </p:txBody>
      </p:sp>
      <p:sp>
        <p:nvSpPr>
          <p:cNvPr id="6" name="スライド番号プレースホルダー 5">
            <a:extLst>
              <a:ext uri="{FF2B5EF4-FFF2-40B4-BE49-F238E27FC236}">
                <a16:creationId xmlns:a16="http://schemas.microsoft.com/office/drawing/2014/main" xmlns="" id="{3E3655B1-C5C2-45C4-A05A-FF73A15BE9B5}"/>
              </a:ext>
            </a:extLst>
          </p:cNvPr>
          <p:cNvSpPr>
            <a:spLocks noGrp="1"/>
          </p:cNvSpPr>
          <p:nvPr>
            <p:ph type="sldNum" sz="quarter" idx="12"/>
          </p:nvPr>
        </p:nvSpPr>
        <p:spPr/>
        <p:txBody>
          <a:bodyPr/>
          <a:lstStyle/>
          <a:p>
            <a:fld id="{23DE9F7B-45CB-4F71-8B93-DBA7E176780B}" type="slidenum">
              <a:rPr lang="ja-JP" altLang="en-US" smtClean="0"/>
              <a:pPr/>
              <a:t>5</a:t>
            </a:fld>
            <a:endParaRPr lang="ja-JP" altLang="en-US"/>
          </a:p>
        </p:txBody>
      </p:sp>
    </p:spTree>
    <p:extLst>
      <p:ext uri="{BB962C8B-B14F-4D97-AF65-F5344CB8AC3E}">
        <p14:creationId xmlns:p14="http://schemas.microsoft.com/office/powerpoint/2010/main" val="464537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r>
              <a:rPr kumimoji="1" lang="en-US" altLang="ja-JP"/>
              <a:t>2017/12/11</a:t>
            </a:r>
            <a:endParaRPr kumimoji="1" lang="ja-JP" altLang="en-US" dirty="0"/>
          </a:p>
        </p:txBody>
      </p:sp>
      <p:sp>
        <p:nvSpPr>
          <p:cNvPr id="2" name="テキスト ボックス 1"/>
          <p:cNvSpPr txBox="1"/>
          <p:nvPr/>
        </p:nvSpPr>
        <p:spPr>
          <a:xfrm>
            <a:off x="7151601" y="3911181"/>
            <a:ext cx="1777603" cy="307777"/>
          </a:xfrm>
          <a:prstGeom prst="rect">
            <a:avLst/>
          </a:prstGeom>
          <a:noFill/>
        </p:spPr>
        <p:txBody>
          <a:bodyPr wrap="none" rtlCol="0">
            <a:spAutoFit/>
          </a:bodyPr>
          <a:lstStyle/>
          <a:p>
            <a:r>
              <a:rPr kumimoji="1" lang="en-US" altLang="ja-JP" sz="1400" dirty="0"/>
              <a:t>Rock and Hoch (1985)</a:t>
            </a:r>
            <a:endParaRPr kumimoji="1" lang="ja-JP" altLang="en-US" sz="1400" dirty="0"/>
          </a:p>
        </p:txBody>
      </p:sp>
      <p:pic>
        <p:nvPicPr>
          <p:cNvPr id="11"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テキスト ボックス 11"/>
          <p:cNvSpPr txBox="1"/>
          <p:nvPr/>
        </p:nvSpPr>
        <p:spPr>
          <a:xfrm>
            <a:off x="152752" y="4603090"/>
            <a:ext cx="9009198" cy="523220"/>
          </a:xfrm>
          <a:prstGeom prst="rect">
            <a:avLst/>
          </a:prstGeom>
          <a:noFill/>
        </p:spPr>
        <p:txBody>
          <a:bodyPr wrap="none" rtlCol="0">
            <a:spAutoFit/>
          </a:bodyPr>
          <a:lstStyle/>
          <a:p>
            <a:r>
              <a:rPr lang="ja-JP" altLang="en-US" sz="2800" dirty="0"/>
              <a:t>■非計画購買</a:t>
            </a:r>
            <a:r>
              <a:rPr kumimoji="1" lang="ja-JP" altLang="en-US" sz="2800" dirty="0"/>
              <a:t>起こるタイミング</a:t>
            </a:r>
            <a:r>
              <a:rPr lang="ja-JP" altLang="en-US" sz="2800" dirty="0"/>
              <a:t>＝</a:t>
            </a:r>
            <a:r>
              <a:rPr lang="ja-JP" altLang="en-US" sz="2800" u="sng" dirty="0"/>
              <a:t>セルフコントロールの失敗</a:t>
            </a:r>
            <a:endParaRPr kumimoji="1" lang="ja-JP" altLang="en-US" sz="2800" u="sng" dirty="0"/>
          </a:p>
        </p:txBody>
      </p:sp>
      <p:sp>
        <p:nvSpPr>
          <p:cNvPr id="13" name="テキスト ボックス 12"/>
          <p:cNvSpPr txBox="1"/>
          <p:nvPr/>
        </p:nvSpPr>
        <p:spPr>
          <a:xfrm>
            <a:off x="149458" y="5233745"/>
            <a:ext cx="7268336" cy="1384995"/>
          </a:xfrm>
          <a:prstGeom prst="rect">
            <a:avLst/>
          </a:prstGeom>
          <a:noFill/>
        </p:spPr>
        <p:txBody>
          <a:bodyPr wrap="none" rtlCol="0">
            <a:spAutoFit/>
          </a:bodyPr>
          <a:lstStyle/>
          <a:p>
            <a:endParaRPr lang="en-US" altLang="ja-JP" sz="2800" dirty="0"/>
          </a:p>
          <a:p>
            <a:r>
              <a:rPr lang="ja-JP" altLang="en-US" sz="2800" dirty="0"/>
              <a:t>■快楽に効くドーパミン：</a:t>
            </a:r>
            <a:r>
              <a:rPr lang="ja-JP" altLang="en-US" sz="2800" u="sng" dirty="0"/>
              <a:t>非計画購買中・・・増加</a:t>
            </a:r>
            <a:endParaRPr lang="en-US" altLang="ja-JP" sz="2800" u="sng" dirty="0"/>
          </a:p>
          <a:p>
            <a:r>
              <a:rPr lang="ja-JP" altLang="en-US" sz="2800" dirty="0"/>
              <a:t>　　　　　　　　　　　　　　　 買った後　　    ・・・減少</a:t>
            </a:r>
            <a:endParaRPr lang="en-US" altLang="ja-JP" sz="2800" dirty="0"/>
          </a:p>
        </p:txBody>
      </p:sp>
      <p:sp>
        <p:nvSpPr>
          <p:cNvPr id="16" name="テキスト ボックス 15"/>
          <p:cNvSpPr txBox="1"/>
          <p:nvPr/>
        </p:nvSpPr>
        <p:spPr>
          <a:xfrm>
            <a:off x="7437192" y="5123988"/>
            <a:ext cx="1492012" cy="307777"/>
          </a:xfrm>
          <a:prstGeom prst="rect">
            <a:avLst/>
          </a:prstGeom>
          <a:noFill/>
        </p:spPr>
        <p:txBody>
          <a:bodyPr wrap="none" rtlCol="0">
            <a:spAutoFit/>
          </a:bodyPr>
          <a:lstStyle/>
          <a:p>
            <a:r>
              <a:rPr kumimoji="1" lang="en-US" altLang="ja-JP" sz="1400" dirty="0"/>
              <a:t>Baumeister(2002)</a:t>
            </a:r>
            <a:endParaRPr kumimoji="1" lang="ja-JP" altLang="en-US" sz="1400" dirty="0"/>
          </a:p>
        </p:txBody>
      </p:sp>
      <p:sp>
        <p:nvSpPr>
          <p:cNvPr id="4" name="正方形/長方形 3"/>
          <p:cNvSpPr/>
          <p:nvPr/>
        </p:nvSpPr>
        <p:spPr>
          <a:xfrm>
            <a:off x="37588" y="2087322"/>
            <a:ext cx="89858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 name="正方形/長方形 13"/>
          <p:cNvSpPr/>
          <p:nvPr/>
        </p:nvSpPr>
        <p:spPr>
          <a:xfrm>
            <a:off x="37588" y="4392834"/>
            <a:ext cx="8985892" cy="10196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正方形/長方形 16"/>
          <p:cNvSpPr/>
          <p:nvPr/>
        </p:nvSpPr>
        <p:spPr>
          <a:xfrm>
            <a:off x="39860" y="5500593"/>
            <a:ext cx="8985892" cy="115041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 name="テキスト ボックス 6"/>
          <p:cNvSpPr txBox="1"/>
          <p:nvPr/>
        </p:nvSpPr>
        <p:spPr>
          <a:xfrm>
            <a:off x="187072" y="2060848"/>
            <a:ext cx="6707285" cy="2677656"/>
          </a:xfrm>
          <a:prstGeom prst="rect">
            <a:avLst/>
          </a:prstGeom>
          <a:noFill/>
        </p:spPr>
        <p:txBody>
          <a:bodyPr wrap="none" rtlCol="0">
            <a:spAutoFit/>
          </a:bodyPr>
          <a:lstStyle/>
          <a:p>
            <a:r>
              <a:rPr lang="ja-JP" altLang="en-US" sz="2800" dirty="0"/>
              <a:t>■消費者が非計画購買を行う際の特徴</a:t>
            </a:r>
            <a:endParaRPr lang="en-US" altLang="ja-JP" sz="4000" dirty="0"/>
          </a:p>
          <a:p>
            <a:r>
              <a:rPr lang="ja-JP" altLang="en-US" sz="2800" dirty="0"/>
              <a:t>・自発的で突然の行動欲求</a:t>
            </a:r>
            <a:endParaRPr lang="en-US" altLang="ja-JP" sz="2800" dirty="0"/>
          </a:p>
          <a:p>
            <a:r>
              <a:rPr lang="ja-JP" altLang="en-US" sz="2800" dirty="0"/>
              <a:t>・</a:t>
            </a:r>
            <a:r>
              <a:rPr lang="ja-JP" altLang="en-US" sz="2800" u="sng" dirty="0"/>
              <a:t>心理的</a:t>
            </a:r>
            <a:r>
              <a:rPr lang="ja-JP" altLang="en-US" sz="2800" dirty="0"/>
              <a:t>平衡状態の欠如、</a:t>
            </a:r>
            <a:r>
              <a:rPr lang="ja-JP" altLang="en-US" sz="2800" u="sng" dirty="0"/>
              <a:t>心理的</a:t>
            </a:r>
            <a:r>
              <a:rPr lang="ja-JP" altLang="en-US" sz="2800" dirty="0"/>
              <a:t>葛藤状態</a:t>
            </a:r>
            <a:endParaRPr lang="en-US" altLang="ja-JP" sz="2800" dirty="0"/>
          </a:p>
          <a:p>
            <a:r>
              <a:rPr lang="ja-JP" altLang="en-US" sz="2800" dirty="0"/>
              <a:t>・製品属性に対する</a:t>
            </a:r>
            <a:r>
              <a:rPr lang="ja-JP" altLang="en-US" sz="2800" u="sng" dirty="0"/>
              <a:t>認知的評価の欠如</a:t>
            </a:r>
            <a:endParaRPr lang="en-US" altLang="ja-JP" sz="2800" u="sng" dirty="0"/>
          </a:p>
          <a:p>
            <a:r>
              <a:rPr lang="ja-JP" altLang="en-US" sz="2800" u="sng" dirty="0"/>
              <a:t>・結果への無関心</a:t>
            </a:r>
            <a:endParaRPr lang="en-US" altLang="ja-JP" sz="2800" u="sng" dirty="0"/>
          </a:p>
          <a:p>
            <a:endParaRPr kumimoji="1" lang="ja-JP" altLang="en-US" sz="2800" dirty="0"/>
          </a:p>
        </p:txBody>
      </p:sp>
      <p:sp>
        <p:nvSpPr>
          <p:cNvPr id="18" name="角丸四角形 17"/>
          <p:cNvSpPr/>
          <p:nvPr/>
        </p:nvSpPr>
        <p:spPr>
          <a:xfrm>
            <a:off x="611560" y="774190"/>
            <a:ext cx="2825087" cy="121464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2">
                    <a:lumMod val="25000"/>
                  </a:schemeClr>
                </a:solidFill>
              </a:rPr>
              <a:t>感情</a:t>
            </a:r>
            <a:endParaRPr kumimoji="1" lang="ja-JP" altLang="en-US" sz="2800" dirty="0">
              <a:solidFill>
                <a:schemeClr val="bg2">
                  <a:lumMod val="25000"/>
                </a:schemeClr>
              </a:solidFill>
            </a:endParaRPr>
          </a:p>
        </p:txBody>
      </p:sp>
      <p:sp>
        <p:nvSpPr>
          <p:cNvPr id="19" name="角丸四角形 18"/>
          <p:cNvSpPr/>
          <p:nvPr/>
        </p:nvSpPr>
        <p:spPr>
          <a:xfrm>
            <a:off x="5635345" y="774191"/>
            <a:ext cx="2825087" cy="121464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dirty="0">
                <a:solidFill>
                  <a:schemeClr val="bg2">
                    <a:lumMod val="25000"/>
                  </a:schemeClr>
                </a:solidFill>
              </a:rPr>
              <a:t>非計画購買</a:t>
            </a:r>
            <a:endParaRPr kumimoji="1" lang="ja-JP" altLang="en-US" sz="2800" dirty="0">
              <a:solidFill>
                <a:schemeClr val="bg2">
                  <a:lumMod val="25000"/>
                </a:schemeClr>
              </a:solidFill>
            </a:endParaRPr>
          </a:p>
        </p:txBody>
      </p:sp>
      <p:cxnSp>
        <p:nvCxnSpPr>
          <p:cNvPr id="20" name="直線矢印コネクタ 19"/>
          <p:cNvCxnSpPr>
            <a:stCxn id="18" idx="3"/>
            <a:endCxn id="19" idx="1"/>
          </p:cNvCxnSpPr>
          <p:nvPr/>
        </p:nvCxnSpPr>
        <p:spPr>
          <a:xfrm>
            <a:off x="3436647" y="1381515"/>
            <a:ext cx="2198698" cy="1"/>
          </a:xfrm>
          <a:prstGeom prst="straightConnector1">
            <a:avLst/>
          </a:prstGeom>
          <a:ln w="76200">
            <a:solidFill>
              <a:srgbClr val="EE0000"/>
            </a:solidFill>
            <a:tailEnd type="arrow"/>
          </a:ln>
        </p:spPr>
        <p:style>
          <a:lnRef idx="1">
            <a:schemeClr val="dk1"/>
          </a:lnRef>
          <a:fillRef idx="0">
            <a:schemeClr val="dk1"/>
          </a:fillRef>
          <a:effectRef idx="0">
            <a:schemeClr val="dk1"/>
          </a:effectRef>
          <a:fontRef idx="minor">
            <a:schemeClr val="tx1"/>
          </a:fontRef>
        </p:style>
      </p:cxnSp>
      <p:sp>
        <p:nvSpPr>
          <p:cNvPr id="21" name="テキスト ボックス 20"/>
          <p:cNvSpPr txBox="1"/>
          <p:nvPr/>
        </p:nvSpPr>
        <p:spPr>
          <a:xfrm>
            <a:off x="4067944" y="1079158"/>
            <a:ext cx="902811" cy="523220"/>
          </a:xfrm>
          <a:prstGeom prst="rect">
            <a:avLst/>
          </a:prstGeom>
          <a:solidFill>
            <a:schemeClr val="bg1"/>
          </a:solidFill>
        </p:spPr>
        <p:txBody>
          <a:bodyPr wrap="none" rtlCol="0">
            <a:spAutoFit/>
          </a:bodyPr>
          <a:lstStyle/>
          <a:p>
            <a:r>
              <a:rPr kumimoji="1" lang="ja-JP" altLang="en-US" sz="2800" dirty="0"/>
              <a:t>影響</a:t>
            </a:r>
          </a:p>
        </p:txBody>
      </p:sp>
      <p:grpSp>
        <p:nvGrpSpPr>
          <p:cNvPr id="22" name="グループ化 21"/>
          <p:cNvGrpSpPr/>
          <p:nvPr/>
        </p:nvGrpSpPr>
        <p:grpSpPr>
          <a:xfrm>
            <a:off x="467544" y="2195377"/>
            <a:ext cx="8307977" cy="4473983"/>
            <a:chOff x="235656" y="1287760"/>
            <a:chExt cx="8307977" cy="5031413"/>
          </a:xfrm>
        </p:grpSpPr>
        <p:sp>
          <p:nvSpPr>
            <p:cNvPr id="23" name="円/楕円 22"/>
            <p:cNvSpPr/>
            <p:nvPr/>
          </p:nvSpPr>
          <p:spPr>
            <a:xfrm>
              <a:off x="235656" y="1287760"/>
              <a:ext cx="8307977" cy="5031413"/>
            </a:xfrm>
            <a:prstGeom prst="ellipse">
              <a:avLst/>
            </a:prstGeom>
            <a:solidFill>
              <a:srgbClr val="02C2B0"/>
            </a:solidFill>
            <a:ln w="57150">
              <a:solidFill>
                <a:srgbClr val="2046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4" name="テキスト ボックス 23"/>
            <p:cNvSpPr txBox="1"/>
            <p:nvPr/>
          </p:nvSpPr>
          <p:spPr>
            <a:xfrm>
              <a:off x="874408" y="2866770"/>
              <a:ext cx="6922087" cy="865308"/>
            </a:xfrm>
            <a:prstGeom prst="rect">
              <a:avLst/>
            </a:prstGeom>
            <a:noFill/>
          </p:spPr>
          <p:txBody>
            <a:bodyPr wrap="none" rtlCol="0">
              <a:spAutoFit/>
            </a:bodyPr>
            <a:lstStyle/>
            <a:p>
              <a:pPr algn="ctr"/>
              <a:r>
                <a:rPr lang="en-US" altLang="ja-JP" sz="4400" dirty="0">
                  <a:solidFill>
                    <a:schemeClr val="tx1">
                      <a:lumMod val="85000"/>
                      <a:lumOff val="15000"/>
                    </a:schemeClr>
                  </a:solidFill>
                </a:rPr>
                <a:t>『</a:t>
              </a:r>
              <a:r>
                <a:rPr lang="ja-JP" altLang="en-US" sz="4400" dirty="0">
                  <a:solidFill>
                    <a:schemeClr val="tx1">
                      <a:lumMod val="85000"/>
                      <a:lumOff val="15000"/>
                    </a:schemeClr>
                  </a:solidFill>
                </a:rPr>
                <a:t>感情</a:t>
              </a:r>
              <a:r>
                <a:rPr lang="en-US" altLang="ja-JP" sz="4400" dirty="0">
                  <a:solidFill>
                    <a:schemeClr val="tx1">
                      <a:lumMod val="85000"/>
                      <a:lumOff val="15000"/>
                    </a:schemeClr>
                  </a:solidFill>
                </a:rPr>
                <a:t>』</a:t>
              </a:r>
              <a:r>
                <a:rPr lang="ja-JP" altLang="en-US" sz="4400" dirty="0">
                  <a:solidFill>
                    <a:schemeClr val="tx1">
                      <a:lumMod val="85000"/>
                      <a:lumOff val="15000"/>
                    </a:schemeClr>
                  </a:solidFill>
                </a:rPr>
                <a:t>が非計画購買に影響</a:t>
              </a:r>
              <a:endParaRPr lang="en-US" altLang="ja-JP" sz="4400" u="sng" dirty="0">
                <a:solidFill>
                  <a:schemeClr val="tx1">
                    <a:lumMod val="85000"/>
                    <a:lumOff val="15000"/>
                  </a:schemeClr>
                </a:solidFill>
              </a:endParaRPr>
            </a:p>
          </p:txBody>
        </p:sp>
        <p:pic>
          <p:nvPicPr>
            <p:cNvPr id="25" name="Picture 2" descr="C:\Users\momochiyo\Creative Cloud Files\図1.png"/>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98034" y="3979044"/>
              <a:ext cx="1836209" cy="1635522"/>
            </a:xfrm>
            <a:prstGeom prst="rect">
              <a:avLst/>
            </a:prstGeom>
            <a:noFill/>
            <a:extLst>
              <a:ext uri="{909E8E84-426E-40DD-AFC4-6F175D3DCCD1}">
                <a14:hiddenFill xmlns:a14="http://schemas.microsoft.com/office/drawing/2010/main">
                  <a:solidFill>
                    <a:srgbClr val="FFFFFF"/>
                  </a:solidFill>
                </a14:hiddenFill>
              </a:ext>
            </a:extLst>
          </p:spPr>
        </p:pic>
      </p:grpSp>
      <p:sp>
        <p:nvSpPr>
          <p:cNvPr id="26" name="テキスト ボックス 25">
            <a:extLst>
              <a:ext uri="{FF2B5EF4-FFF2-40B4-BE49-F238E27FC236}">
                <a16:creationId xmlns:a16="http://schemas.microsoft.com/office/drawing/2014/main" xmlns="" id="{A670926E-B22F-4CD5-B1FD-A417E6F308D5}"/>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28" name="テキスト ボックス 27"/>
          <p:cNvSpPr txBox="1"/>
          <p:nvPr/>
        </p:nvSpPr>
        <p:spPr>
          <a:xfrm>
            <a:off x="7124500" y="6343227"/>
            <a:ext cx="2005677" cy="307777"/>
          </a:xfrm>
          <a:prstGeom prst="rect">
            <a:avLst/>
          </a:prstGeom>
          <a:noFill/>
        </p:spPr>
        <p:txBody>
          <a:bodyPr wrap="none" rtlCol="0">
            <a:spAutoFit/>
          </a:bodyPr>
          <a:lstStyle/>
          <a:p>
            <a:r>
              <a:rPr lang="ja-JP" altLang="en-US" sz="1400" dirty="0"/>
              <a:t>脳科学：中野信子</a:t>
            </a:r>
            <a:r>
              <a:rPr lang="en-US" altLang="ja-JP" sz="1400" dirty="0"/>
              <a:t>(2017)</a:t>
            </a:r>
            <a:endParaRPr kumimoji="1" lang="ja-JP" altLang="en-US" sz="1400" dirty="0"/>
          </a:p>
        </p:txBody>
      </p:sp>
      <p:sp>
        <p:nvSpPr>
          <p:cNvPr id="6" name="スライド番号プレースホルダー 5">
            <a:extLst>
              <a:ext uri="{FF2B5EF4-FFF2-40B4-BE49-F238E27FC236}">
                <a16:creationId xmlns:a16="http://schemas.microsoft.com/office/drawing/2014/main" xmlns="" id="{D7B81BEA-9D40-44A5-9B7A-8DE29BA18AFB}"/>
              </a:ext>
            </a:extLst>
          </p:cNvPr>
          <p:cNvSpPr>
            <a:spLocks noGrp="1"/>
          </p:cNvSpPr>
          <p:nvPr>
            <p:ph type="sldNum" sz="quarter" idx="12"/>
          </p:nvPr>
        </p:nvSpPr>
        <p:spPr/>
        <p:txBody>
          <a:bodyPr/>
          <a:lstStyle/>
          <a:p>
            <a:fld id="{23DE9F7B-45CB-4F71-8B93-DBA7E176780B}" type="slidenum">
              <a:rPr lang="ja-JP" altLang="en-US" smtClean="0"/>
              <a:pPr/>
              <a:t>6</a:t>
            </a:fld>
            <a:endParaRPr lang="ja-JP" altLang="en-US"/>
          </a:p>
        </p:txBody>
      </p:sp>
    </p:spTree>
    <p:extLst>
      <p:ext uri="{BB962C8B-B14F-4D97-AF65-F5344CB8AC3E}">
        <p14:creationId xmlns:p14="http://schemas.microsoft.com/office/powerpoint/2010/main" val="22553018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r>
              <a:rPr kumimoji="1" lang="en-US" altLang="ja-JP"/>
              <a:t>2017/12/11</a:t>
            </a:r>
            <a:endParaRPr kumimoji="1" lang="ja-JP" altLang="en-US"/>
          </a:p>
        </p:txBody>
      </p:sp>
      <p:pic>
        <p:nvPicPr>
          <p:cNvPr id="7"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p:cNvSpPr txBox="1"/>
          <p:nvPr/>
        </p:nvSpPr>
        <p:spPr>
          <a:xfrm>
            <a:off x="38144" y="1207161"/>
            <a:ext cx="9185528" cy="5016758"/>
          </a:xfrm>
          <a:prstGeom prst="rect">
            <a:avLst/>
          </a:prstGeom>
          <a:noFill/>
        </p:spPr>
        <p:txBody>
          <a:bodyPr wrap="none" rtlCol="0">
            <a:spAutoFit/>
          </a:bodyPr>
          <a:lstStyle/>
          <a:p>
            <a:r>
              <a:rPr kumimoji="1" lang="ja-JP" altLang="en-US" sz="3200" dirty="0"/>
              <a:t>■ポジティブなムード：</a:t>
            </a:r>
            <a:endParaRPr kumimoji="1" lang="en-US" altLang="ja-JP" sz="3200" dirty="0"/>
          </a:p>
          <a:p>
            <a:r>
              <a:rPr kumimoji="1" lang="ja-JP" altLang="en-US" sz="2800" dirty="0"/>
              <a:t>・ネガティブなムードよりも</a:t>
            </a:r>
            <a:r>
              <a:rPr lang="ja-JP" altLang="en-US" sz="2800" dirty="0"/>
              <a:t>非計画購買のきっかけとなり易い</a:t>
            </a:r>
            <a:endParaRPr lang="en-US" altLang="ja-JP" sz="2800" dirty="0"/>
          </a:p>
          <a:p>
            <a:r>
              <a:rPr lang="ja-JP" altLang="en-US" sz="2800" dirty="0"/>
              <a:t>・ネガティブなムードよりも支出金額が大きい</a:t>
            </a:r>
            <a:endParaRPr lang="en-US" altLang="ja-JP" sz="2800" dirty="0"/>
          </a:p>
          <a:p>
            <a:r>
              <a:rPr kumimoji="1" lang="ja-JP" altLang="en-US" sz="2800" dirty="0"/>
              <a:t>・ムードを維持する、好ましくするために</a:t>
            </a:r>
            <a:r>
              <a:rPr lang="ja-JP" altLang="en-US" sz="2800" dirty="0"/>
              <a:t>非計画購買</a:t>
            </a:r>
            <a:r>
              <a:rPr kumimoji="1" lang="ja-JP" altLang="en-US" sz="2800" dirty="0"/>
              <a:t>が起こる</a:t>
            </a:r>
            <a:endParaRPr kumimoji="1" lang="en-US" altLang="ja-JP" sz="2800" dirty="0"/>
          </a:p>
          <a:p>
            <a:endParaRPr kumimoji="1" lang="en-US" altLang="ja-JP" sz="3200" dirty="0"/>
          </a:p>
          <a:p>
            <a:r>
              <a:rPr lang="ja-JP" altLang="en-US" sz="3200" dirty="0"/>
              <a:t>■ネガティブなムード：</a:t>
            </a:r>
            <a:endParaRPr lang="en-US" altLang="ja-JP" sz="3200" dirty="0"/>
          </a:p>
          <a:p>
            <a:r>
              <a:rPr lang="ja-JP" altLang="en-US" sz="2800" dirty="0"/>
              <a:t>・ムードを変えるために非計画購買が行われる</a:t>
            </a:r>
            <a:endParaRPr kumimoji="1" lang="en-US" altLang="ja-JP" sz="2800" dirty="0"/>
          </a:p>
          <a:p>
            <a:r>
              <a:rPr lang="ja-JP" altLang="en-US" sz="2800" dirty="0"/>
              <a:t>・消費者が来店前から感じている苦悩が高いほど</a:t>
            </a:r>
            <a:endParaRPr lang="en-US" altLang="ja-JP" sz="2800" dirty="0"/>
          </a:p>
          <a:p>
            <a:r>
              <a:rPr lang="en-US" altLang="ja-JP" sz="2800" dirty="0"/>
              <a:t>  </a:t>
            </a:r>
            <a:r>
              <a:rPr lang="ja-JP" altLang="en-US" sz="2800" dirty="0"/>
              <a:t>消費者の購買意図は高まる</a:t>
            </a:r>
            <a:endParaRPr lang="en-US" altLang="ja-JP" sz="2800" dirty="0"/>
          </a:p>
          <a:p>
            <a:r>
              <a:rPr lang="ja-JP" altLang="en-US" sz="2800" dirty="0"/>
              <a:t>・購買前のネガティブ感情は購買動機を高める</a:t>
            </a:r>
            <a:endParaRPr lang="en-US" altLang="ja-JP" sz="2800" dirty="0"/>
          </a:p>
          <a:p>
            <a:endParaRPr lang="en-US" altLang="ja-JP" sz="2800" dirty="0"/>
          </a:p>
        </p:txBody>
      </p:sp>
      <p:sp>
        <p:nvSpPr>
          <p:cNvPr id="2" name="テキスト ボックス 1">
            <a:extLst>
              <a:ext uri="{FF2B5EF4-FFF2-40B4-BE49-F238E27FC236}">
                <a16:creationId xmlns:a16="http://schemas.microsoft.com/office/drawing/2014/main" xmlns="" id="{E6F0B991-ECD3-4791-B850-B38DB9C53590}"/>
              </a:ext>
            </a:extLst>
          </p:cNvPr>
          <p:cNvSpPr txBox="1"/>
          <p:nvPr/>
        </p:nvSpPr>
        <p:spPr>
          <a:xfrm>
            <a:off x="2968433" y="6008961"/>
            <a:ext cx="6255239" cy="369332"/>
          </a:xfrm>
          <a:prstGeom prst="rect">
            <a:avLst/>
          </a:prstGeom>
          <a:noFill/>
        </p:spPr>
        <p:txBody>
          <a:bodyPr wrap="none" rtlCol="0">
            <a:spAutoFit/>
          </a:bodyPr>
          <a:lstStyle/>
          <a:p>
            <a:r>
              <a:rPr kumimoji="1" lang="ja-JP" altLang="en-US" dirty="0"/>
              <a:t>石井</a:t>
            </a:r>
            <a:r>
              <a:rPr kumimoji="1" lang="en-US" altLang="ja-JP" dirty="0"/>
              <a:t>(2009),</a:t>
            </a:r>
            <a:r>
              <a:rPr lang="ja-JP" altLang="en-US" dirty="0"/>
              <a:t>永井竜之介</a:t>
            </a:r>
            <a:r>
              <a:rPr lang="en-US" altLang="ja-JP" dirty="0"/>
              <a:t>,</a:t>
            </a:r>
            <a:r>
              <a:rPr lang="ja-JP" altLang="en-US" dirty="0"/>
              <a:t>恩藏直人</a:t>
            </a:r>
            <a:r>
              <a:rPr lang="en-US" altLang="ja-JP" dirty="0"/>
              <a:t>,</a:t>
            </a:r>
            <a:r>
              <a:rPr lang="ja-JP" altLang="en-US" dirty="0"/>
              <a:t>大嶋俊之</a:t>
            </a:r>
            <a:r>
              <a:rPr lang="en-US" altLang="ja-JP" dirty="0"/>
              <a:t>(2016),Hama(2001)</a:t>
            </a:r>
            <a:endParaRPr kumimoji="1" lang="ja-JP" altLang="en-US" dirty="0"/>
          </a:p>
        </p:txBody>
      </p:sp>
      <p:sp>
        <p:nvSpPr>
          <p:cNvPr id="10" name="テキスト ボックス 9">
            <a:extLst>
              <a:ext uri="{FF2B5EF4-FFF2-40B4-BE49-F238E27FC236}">
                <a16:creationId xmlns:a16="http://schemas.microsoft.com/office/drawing/2014/main" xmlns="" id="{42310EFC-692E-45B2-A993-A5DEB3D61A00}"/>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3" name="スライド番号プレースホルダー 2">
            <a:extLst>
              <a:ext uri="{FF2B5EF4-FFF2-40B4-BE49-F238E27FC236}">
                <a16:creationId xmlns:a16="http://schemas.microsoft.com/office/drawing/2014/main" xmlns="" id="{D7054BE7-977D-4AB0-BFD6-0F5ED2F2FB74}"/>
              </a:ext>
            </a:extLst>
          </p:cNvPr>
          <p:cNvSpPr>
            <a:spLocks noGrp="1"/>
          </p:cNvSpPr>
          <p:nvPr>
            <p:ph type="sldNum" sz="quarter" idx="12"/>
          </p:nvPr>
        </p:nvSpPr>
        <p:spPr/>
        <p:txBody>
          <a:bodyPr/>
          <a:lstStyle/>
          <a:p>
            <a:fld id="{23DE9F7B-45CB-4F71-8B93-DBA7E176780B}" type="slidenum">
              <a:rPr lang="ja-JP" altLang="en-US" smtClean="0"/>
              <a:pPr/>
              <a:t>7</a:t>
            </a:fld>
            <a:endParaRPr lang="ja-JP" altLang="en-US"/>
          </a:p>
        </p:txBody>
      </p:sp>
    </p:spTree>
    <p:extLst>
      <p:ext uri="{BB962C8B-B14F-4D97-AF65-F5344CB8AC3E}">
        <p14:creationId xmlns:p14="http://schemas.microsoft.com/office/powerpoint/2010/main" val="4126909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p:cNvSpPr>
            <a:spLocks noGrp="1"/>
          </p:cNvSpPr>
          <p:nvPr>
            <p:ph type="dt" sz="half" idx="10"/>
          </p:nvPr>
        </p:nvSpPr>
        <p:spPr/>
        <p:txBody>
          <a:bodyPr/>
          <a:lstStyle/>
          <a:p>
            <a:r>
              <a:rPr kumimoji="1" lang="en-US" altLang="ja-JP"/>
              <a:t>2017/12/11</a:t>
            </a:r>
            <a:endParaRPr kumimoji="1" lang="ja-JP" altLang="en-US" dirty="0"/>
          </a:p>
        </p:txBody>
      </p:sp>
      <p:pic>
        <p:nvPicPr>
          <p:cNvPr id="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テキスト ボックス 7"/>
          <p:cNvSpPr txBox="1"/>
          <p:nvPr/>
        </p:nvSpPr>
        <p:spPr>
          <a:xfrm>
            <a:off x="127364" y="1491537"/>
            <a:ext cx="7903126" cy="4093428"/>
          </a:xfrm>
          <a:prstGeom prst="rect">
            <a:avLst/>
          </a:prstGeom>
          <a:noFill/>
        </p:spPr>
        <p:txBody>
          <a:bodyPr wrap="none" rtlCol="0">
            <a:spAutoFit/>
          </a:bodyPr>
          <a:lstStyle/>
          <a:p>
            <a:r>
              <a:rPr kumimoji="1" lang="ja-JP" altLang="en-US" sz="2800" dirty="0"/>
              <a:t>■ポジティブなムード：</a:t>
            </a:r>
            <a:endParaRPr kumimoji="1" lang="en-US" altLang="ja-JP" sz="2800" dirty="0"/>
          </a:p>
          <a:p>
            <a:r>
              <a:rPr kumimoji="1" lang="ja-JP" altLang="en-US" sz="2400" dirty="0"/>
              <a:t>・ネガティブなムードよりも</a:t>
            </a:r>
            <a:r>
              <a:rPr lang="ja-JP" altLang="en-US" sz="2400" dirty="0"/>
              <a:t>非計画購買のきっかけとなり易い</a:t>
            </a:r>
            <a:endParaRPr lang="en-US" altLang="ja-JP" sz="2400" dirty="0"/>
          </a:p>
          <a:p>
            <a:r>
              <a:rPr lang="ja-JP" altLang="en-US" sz="2400" dirty="0"/>
              <a:t>・ネガティブなムードよりも支出金額が大きい</a:t>
            </a:r>
            <a:endParaRPr lang="en-US" altLang="ja-JP" sz="2400" dirty="0"/>
          </a:p>
          <a:p>
            <a:r>
              <a:rPr kumimoji="1" lang="ja-JP" altLang="en-US" sz="2400" dirty="0"/>
              <a:t>・ムードを維持する、好ましくするために</a:t>
            </a:r>
            <a:r>
              <a:rPr lang="ja-JP" altLang="en-US" sz="2400" dirty="0"/>
              <a:t>非計画購買</a:t>
            </a:r>
            <a:r>
              <a:rPr kumimoji="1" lang="ja-JP" altLang="en-US" sz="2400" dirty="0"/>
              <a:t>が起こる</a:t>
            </a:r>
            <a:endParaRPr kumimoji="1" lang="en-US" altLang="ja-JP" sz="2400" dirty="0"/>
          </a:p>
          <a:p>
            <a:endParaRPr kumimoji="1" lang="en-US" altLang="ja-JP" sz="2800" dirty="0"/>
          </a:p>
          <a:p>
            <a:endParaRPr lang="en-US" altLang="ja-JP" sz="2800" dirty="0"/>
          </a:p>
          <a:p>
            <a:endParaRPr kumimoji="1" lang="en-US" altLang="ja-JP" sz="2800" dirty="0"/>
          </a:p>
          <a:p>
            <a:r>
              <a:rPr lang="ja-JP" altLang="en-US" sz="2800" dirty="0"/>
              <a:t>■ネガティブなムード：</a:t>
            </a:r>
            <a:endParaRPr lang="en-US" altLang="ja-JP" sz="2800" dirty="0"/>
          </a:p>
          <a:p>
            <a:r>
              <a:rPr lang="ja-JP" altLang="en-US" sz="2400" dirty="0"/>
              <a:t>・ムードを変えるために非計画購買が行われる</a:t>
            </a:r>
            <a:endParaRPr kumimoji="1" lang="en-US" altLang="ja-JP" sz="2400" dirty="0"/>
          </a:p>
          <a:p>
            <a:r>
              <a:rPr lang="ja-JP" altLang="en-US" sz="2400" dirty="0"/>
              <a:t>・消費者の衝動購買傾向が強く影響している</a:t>
            </a:r>
            <a:endParaRPr lang="en-US" altLang="ja-JP" sz="2400" dirty="0"/>
          </a:p>
        </p:txBody>
      </p:sp>
      <p:sp>
        <p:nvSpPr>
          <p:cNvPr id="2" name="テキスト ボックス 1">
            <a:extLst>
              <a:ext uri="{FF2B5EF4-FFF2-40B4-BE49-F238E27FC236}">
                <a16:creationId xmlns:a16="http://schemas.microsoft.com/office/drawing/2014/main" xmlns="" id="{E6F0B991-ECD3-4791-B850-B38DB9C53590}"/>
              </a:ext>
            </a:extLst>
          </p:cNvPr>
          <p:cNvSpPr txBox="1"/>
          <p:nvPr/>
        </p:nvSpPr>
        <p:spPr>
          <a:xfrm>
            <a:off x="7380312" y="5877272"/>
            <a:ext cx="1300356" cy="369332"/>
          </a:xfrm>
          <a:prstGeom prst="rect">
            <a:avLst/>
          </a:prstGeom>
          <a:noFill/>
        </p:spPr>
        <p:txBody>
          <a:bodyPr wrap="none" rtlCol="0">
            <a:spAutoFit/>
          </a:bodyPr>
          <a:lstStyle/>
          <a:p>
            <a:r>
              <a:rPr kumimoji="1" lang="ja-JP" altLang="en-US" dirty="0"/>
              <a:t>石井</a:t>
            </a:r>
            <a:r>
              <a:rPr kumimoji="1" lang="en-US" altLang="ja-JP" dirty="0"/>
              <a:t>(2009)</a:t>
            </a:r>
            <a:endParaRPr kumimoji="1" lang="ja-JP" altLang="en-US" dirty="0"/>
          </a:p>
        </p:txBody>
      </p:sp>
      <p:sp>
        <p:nvSpPr>
          <p:cNvPr id="3" name="四角形: 角を丸くする 2">
            <a:extLst>
              <a:ext uri="{FF2B5EF4-FFF2-40B4-BE49-F238E27FC236}">
                <a16:creationId xmlns:a16="http://schemas.microsoft.com/office/drawing/2014/main" xmlns="" id="{61C31F13-6BF4-4738-83E8-0DEEC057602E}"/>
              </a:ext>
            </a:extLst>
          </p:cNvPr>
          <p:cNvSpPr/>
          <p:nvPr/>
        </p:nvSpPr>
        <p:spPr>
          <a:xfrm>
            <a:off x="127364" y="1124744"/>
            <a:ext cx="8693108" cy="5325608"/>
          </a:xfrm>
          <a:prstGeom prst="roundRect">
            <a:avLst/>
          </a:prstGeom>
          <a:solidFill>
            <a:srgbClr val="CCCCFF"/>
          </a:solidFill>
          <a:ln>
            <a:solidFill>
              <a:srgbClr val="CC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4000" dirty="0">
                <a:solidFill>
                  <a:schemeClr val="tx1"/>
                </a:solidFill>
              </a:rPr>
              <a:t>ポジティブな感情・ネガティブな感情どちらの場合も</a:t>
            </a:r>
            <a:endParaRPr lang="en-US" altLang="ja-JP" sz="4000" dirty="0">
              <a:solidFill>
                <a:schemeClr val="tx1"/>
              </a:solidFill>
            </a:endParaRPr>
          </a:p>
          <a:p>
            <a:pPr algn="ctr"/>
            <a:r>
              <a:rPr kumimoji="1" lang="ja-JP" altLang="en-US" sz="4000" dirty="0">
                <a:solidFill>
                  <a:schemeClr val="tx1"/>
                </a:solidFill>
              </a:rPr>
              <a:t>非計画購買に影響がありそう</a:t>
            </a:r>
          </a:p>
        </p:txBody>
      </p:sp>
      <p:pic>
        <p:nvPicPr>
          <p:cNvPr id="10" name="Picture 2" descr="C:\Users\momochiyo\Creative Cloud Files\図1.png">
            <a:extLst>
              <a:ext uri="{FF2B5EF4-FFF2-40B4-BE49-F238E27FC236}">
                <a16:creationId xmlns:a16="http://schemas.microsoft.com/office/drawing/2014/main" xmlns="" id="{D1D01796-3947-46CE-97D8-C0CE089CA7BC}"/>
              </a:ext>
            </a:extLst>
          </p:cNvPr>
          <p:cNvPicPr>
            <a:picLocks noChangeAspect="1" noChangeArrowheads="1"/>
          </p:cNvPicPr>
          <p:nvPr/>
        </p:nvPicPr>
        <p:blipFill>
          <a:blip r:embed="rId3" cstate="print">
            <a:clrChange>
              <a:clrFrom>
                <a:srgbClr val="FFFFFF"/>
              </a:clrFrom>
              <a:clrTo>
                <a:srgbClr val="FFFFFF">
                  <a:alpha val="0"/>
                </a:srgbClr>
              </a:clrTo>
            </a:clrChange>
            <a:biLevel thresh="25000"/>
            <a:extLst>
              <a:ext uri="{28A0092B-C50C-407E-A947-70E740481C1C}">
                <a14:useLocalDpi xmlns:a14="http://schemas.microsoft.com/office/drawing/2010/main" val="0"/>
              </a:ext>
            </a:extLst>
          </a:blip>
          <a:srcRect/>
          <a:stretch>
            <a:fillRect/>
          </a:stretch>
        </p:blipFill>
        <p:spPr bwMode="auto">
          <a:xfrm>
            <a:off x="5729922" y="4588494"/>
            <a:ext cx="1836209" cy="14543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momochiyo\Creative Cloud Files\図1.png">
            <a:extLst>
              <a:ext uri="{FF2B5EF4-FFF2-40B4-BE49-F238E27FC236}">
                <a16:creationId xmlns:a16="http://schemas.microsoft.com/office/drawing/2014/main" xmlns="" id="{E9E6AE3F-E9CC-424C-9363-CE03B2927A5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427" y="4547871"/>
            <a:ext cx="1836209" cy="14543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momochiyo\Creative Cloud Files\図1.png">
            <a:extLst>
              <a:ext uri="{FF2B5EF4-FFF2-40B4-BE49-F238E27FC236}">
                <a16:creationId xmlns:a16="http://schemas.microsoft.com/office/drawing/2014/main" xmlns="" id="{E9E6AE3F-E9CC-424C-9363-CE03B2927A57}"/>
              </a:ext>
            </a:extLst>
          </p:cNvPr>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81044" y="4632773"/>
            <a:ext cx="1836209" cy="1454323"/>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xmlns="" id="{42310EFC-692E-45B2-A993-A5DEB3D61A00}"/>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6" name="スライド番号プレースホルダー 5">
            <a:extLst>
              <a:ext uri="{FF2B5EF4-FFF2-40B4-BE49-F238E27FC236}">
                <a16:creationId xmlns:a16="http://schemas.microsoft.com/office/drawing/2014/main" xmlns="" id="{7FE24366-7A55-4302-9DF6-4D1687B942E4}"/>
              </a:ext>
            </a:extLst>
          </p:cNvPr>
          <p:cNvSpPr>
            <a:spLocks noGrp="1"/>
          </p:cNvSpPr>
          <p:nvPr>
            <p:ph type="sldNum" sz="quarter" idx="12"/>
          </p:nvPr>
        </p:nvSpPr>
        <p:spPr/>
        <p:txBody>
          <a:bodyPr/>
          <a:lstStyle/>
          <a:p>
            <a:fld id="{23DE9F7B-45CB-4F71-8B93-DBA7E176780B}" type="slidenum">
              <a:rPr lang="ja-JP" altLang="en-US" smtClean="0"/>
              <a:pPr/>
              <a:t>8</a:t>
            </a:fld>
            <a:endParaRPr lang="ja-JP" altLang="en-US"/>
          </a:p>
        </p:txBody>
      </p:sp>
    </p:spTree>
    <p:extLst>
      <p:ext uri="{BB962C8B-B14F-4D97-AF65-F5344CB8AC3E}">
        <p14:creationId xmlns:p14="http://schemas.microsoft.com/office/powerpoint/2010/main" val="1041449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下矢印 6"/>
          <p:cNvSpPr/>
          <p:nvPr/>
        </p:nvSpPr>
        <p:spPr>
          <a:xfrm>
            <a:off x="3779912" y="2967572"/>
            <a:ext cx="1800200" cy="1109500"/>
          </a:xfrm>
          <a:prstGeom prst="downArrow">
            <a:avLst/>
          </a:prstGeom>
          <a:solidFill>
            <a:srgbClr val="EB2D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テキスト ボックス 9">
            <a:extLst>
              <a:ext uri="{FF2B5EF4-FFF2-40B4-BE49-F238E27FC236}">
                <a16:creationId xmlns:a16="http://schemas.microsoft.com/office/drawing/2014/main" xmlns="" id="{A9F20C2A-8F2C-49EF-A9C7-F508B6E6DD12}"/>
              </a:ext>
            </a:extLst>
          </p:cNvPr>
          <p:cNvSpPr txBox="1"/>
          <p:nvPr/>
        </p:nvSpPr>
        <p:spPr>
          <a:xfrm>
            <a:off x="4680012" y="4660741"/>
            <a:ext cx="4132863" cy="369332"/>
          </a:xfrm>
          <a:prstGeom prst="rect">
            <a:avLst/>
          </a:prstGeom>
          <a:noFill/>
        </p:spPr>
        <p:txBody>
          <a:bodyPr wrap="none" rtlCol="0">
            <a:spAutoFit/>
          </a:bodyPr>
          <a:lstStyle/>
          <a:p>
            <a:r>
              <a:rPr lang="en-US" altLang="ja-JP" dirty="0"/>
              <a:t>2016</a:t>
            </a:r>
            <a:r>
              <a:rPr lang="ja-JP" altLang="en-US" dirty="0"/>
              <a:t>年</a:t>
            </a:r>
            <a:r>
              <a:rPr lang="en-US" altLang="ja-JP" dirty="0"/>
              <a:t>1</a:t>
            </a:r>
            <a:r>
              <a:rPr lang="ja-JP" altLang="en-US" dirty="0"/>
              <a:t>月</a:t>
            </a:r>
            <a:r>
              <a:rPr lang="en-US" altLang="ja-JP" dirty="0"/>
              <a:t>21</a:t>
            </a:r>
            <a:r>
              <a:rPr lang="ja-JP" altLang="en-US" dirty="0"/>
              <a:t>日　東洋経済オンラインより</a:t>
            </a:r>
          </a:p>
        </p:txBody>
      </p:sp>
      <p:sp>
        <p:nvSpPr>
          <p:cNvPr id="11" name="テキスト ボックス 10">
            <a:extLst>
              <a:ext uri="{FF2B5EF4-FFF2-40B4-BE49-F238E27FC236}">
                <a16:creationId xmlns:a16="http://schemas.microsoft.com/office/drawing/2014/main" xmlns="" id="{E70F11A0-BCA1-41A6-BF51-D1CFC23464DB}"/>
              </a:ext>
            </a:extLst>
          </p:cNvPr>
          <p:cNvSpPr txBox="1"/>
          <p:nvPr/>
        </p:nvSpPr>
        <p:spPr>
          <a:xfrm>
            <a:off x="611451" y="4073127"/>
            <a:ext cx="7921098" cy="2862322"/>
          </a:xfrm>
          <a:prstGeom prst="rect">
            <a:avLst/>
          </a:prstGeom>
          <a:noFill/>
        </p:spPr>
        <p:txBody>
          <a:bodyPr wrap="square" rtlCol="0">
            <a:spAutoFit/>
          </a:bodyPr>
          <a:lstStyle/>
          <a:p>
            <a:pPr algn="ctr"/>
            <a:r>
              <a:rPr lang="ja-JP" altLang="en-US" sz="3600" dirty="0"/>
              <a:t>確たるエビデンスが得られなかった</a:t>
            </a:r>
            <a:endParaRPr lang="en-US" altLang="ja-JP" sz="3600" dirty="0"/>
          </a:p>
          <a:p>
            <a:endParaRPr lang="en-US" altLang="ja-JP" sz="3600" dirty="0"/>
          </a:p>
          <a:p>
            <a:pPr algn="ctr"/>
            <a:r>
              <a:rPr lang="ja-JP" altLang="en-US" sz="3600" dirty="0"/>
              <a:t>売り手も消費者の感情を取り入れた</a:t>
            </a:r>
            <a:endParaRPr lang="en-US" altLang="ja-JP" sz="3600" dirty="0"/>
          </a:p>
          <a:p>
            <a:pPr algn="ctr"/>
            <a:r>
              <a:rPr lang="ja-JP" altLang="en-US" sz="3600" dirty="0"/>
              <a:t>非計画購買に関するマーケティングが</a:t>
            </a:r>
            <a:endParaRPr lang="en-US" altLang="ja-JP" sz="3600" dirty="0"/>
          </a:p>
          <a:p>
            <a:pPr algn="ctr"/>
            <a:r>
              <a:rPr lang="ja-JP" altLang="en-US" sz="3600" dirty="0"/>
              <a:t>行えていない！</a:t>
            </a:r>
          </a:p>
        </p:txBody>
      </p:sp>
      <p:pic>
        <p:nvPicPr>
          <p:cNvPr id="13"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0800000">
            <a:off x="7813047" y="-27384"/>
            <a:ext cx="1317130" cy="10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テキスト ボックス 8">
            <a:extLst>
              <a:ext uri="{FF2B5EF4-FFF2-40B4-BE49-F238E27FC236}">
                <a16:creationId xmlns:a16="http://schemas.microsoft.com/office/drawing/2014/main" xmlns="" id="{62AF6CEB-EE13-4419-A33C-28DD7429ACF1}"/>
              </a:ext>
            </a:extLst>
          </p:cNvPr>
          <p:cNvSpPr txBox="1"/>
          <p:nvPr/>
        </p:nvSpPr>
        <p:spPr>
          <a:xfrm>
            <a:off x="3269942" y="3112342"/>
            <a:ext cx="3318282" cy="769441"/>
          </a:xfrm>
          <a:prstGeom prst="rect">
            <a:avLst/>
          </a:prstGeom>
          <a:noFill/>
        </p:spPr>
        <p:txBody>
          <a:bodyPr wrap="square" rtlCol="0">
            <a:spAutoFit/>
          </a:bodyPr>
          <a:lstStyle/>
          <a:p>
            <a:r>
              <a:rPr kumimoji="1" lang="ja-JP" altLang="en-US" sz="4400" b="1" dirty="0">
                <a:ln>
                  <a:solidFill>
                    <a:schemeClr val="bg1"/>
                  </a:solidFill>
                </a:ln>
              </a:rPr>
              <a:t>しかし！！！</a:t>
            </a:r>
          </a:p>
        </p:txBody>
      </p:sp>
      <p:sp>
        <p:nvSpPr>
          <p:cNvPr id="4" name="テキスト ボックス 3"/>
          <p:cNvSpPr txBox="1"/>
          <p:nvPr/>
        </p:nvSpPr>
        <p:spPr>
          <a:xfrm>
            <a:off x="347680" y="884215"/>
            <a:ext cx="7947565" cy="2062103"/>
          </a:xfrm>
          <a:prstGeom prst="rect">
            <a:avLst/>
          </a:prstGeom>
          <a:noFill/>
        </p:spPr>
        <p:txBody>
          <a:bodyPr wrap="square" rtlCol="0">
            <a:spAutoFit/>
          </a:bodyPr>
          <a:lstStyle/>
          <a:p>
            <a:r>
              <a:rPr kumimoji="1" lang="ja-JP" altLang="en-US" sz="3200" dirty="0"/>
              <a:t>チョコレートバー「スニッカーズ」のマース社は、</a:t>
            </a:r>
            <a:endParaRPr kumimoji="1" lang="en-US" altLang="ja-JP" sz="3200" dirty="0"/>
          </a:p>
          <a:p>
            <a:r>
              <a:rPr kumimoji="1" lang="ja-JP" altLang="en-US" sz="3200" dirty="0"/>
              <a:t>消費者の気分とチョコレートの</a:t>
            </a:r>
            <a:endParaRPr kumimoji="1" lang="en-US" altLang="ja-JP" sz="3200" dirty="0"/>
          </a:p>
          <a:p>
            <a:r>
              <a:rPr kumimoji="1" lang="ja-JP" altLang="en-US" sz="3200" dirty="0"/>
              <a:t>衝動買いについての関連を</a:t>
            </a:r>
            <a:endParaRPr kumimoji="1" lang="en-US" altLang="ja-JP" sz="3200" dirty="0"/>
          </a:p>
          <a:p>
            <a:r>
              <a:rPr kumimoji="1" lang="ja-JP" altLang="en-US" sz="3200" dirty="0"/>
              <a:t>理解しようと実験を行った</a:t>
            </a:r>
          </a:p>
        </p:txBody>
      </p:sp>
      <p:pic>
        <p:nvPicPr>
          <p:cNvPr id="4098" name="Picture 2" descr="クリックすると新しいウィンドウで開きます"/>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0" b="96250" l="0" r="99375"/>
                    </a14:imgEffect>
                  </a14:imgLayer>
                </a14:imgProps>
              </a:ext>
              <a:ext uri="{28A0092B-C50C-407E-A947-70E740481C1C}">
                <a14:useLocalDpi xmlns:a14="http://schemas.microsoft.com/office/drawing/2010/main" val="0"/>
              </a:ext>
            </a:extLst>
          </a:blip>
          <a:srcRect/>
          <a:stretch>
            <a:fillRect/>
          </a:stretch>
        </p:blipFill>
        <p:spPr bwMode="auto">
          <a:xfrm>
            <a:off x="5894677" y="1688415"/>
            <a:ext cx="2712970" cy="1808647"/>
          </a:xfrm>
          <a:prstGeom prst="rect">
            <a:avLst/>
          </a:prstGeom>
          <a:noFill/>
          <a:extLst>
            <a:ext uri="{909E8E84-426E-40DD-AFC4-6F175D3DCCD1}">
              <a14:hiddenFill xmlns:a14="http://schemas.microsoft.com/office/drawing/2010/main">
                <a:solidFill>
                  <a:srgbClr val="FFFFFF"/>
                </a:solidFill>
              </a14:hiddenFill>
            </a:ext>
          </a:extLst>
        </p:spPr>
      </p:pic>
      <p:sp>
        <p:nvSpPr>
          <p:cNvPr id="5" name="日付プレースホルダー 4"/>
          <p:cNvSpPr>
            <a:spLocks noGrp="1"/>
          </p:cNvSpPr>
          <p:nvPr>
            <p:ph type="dt" sz="half" idx="10"/>
          </p:nvPr>
        </p:nvSpPr>
        <p:spPr/>
        <p:txBody>
          <a:bodyPr/>
          <a:lstStyle/>
          <a:p>
            <a:r>
              <a:rPr kumimoji="1" lang="en-US" altLang="ja-JP"/>
              <a:t>2017/12/11</a:t>
            </a:r>
            <a:endParaRPr kumimoji="1" lang="ja-JP" altLang="en-US" dirty="0"/>
          </a:p>
        </p:txBody>
      </p:sp>
      <p:sp>
        <p:nvSpPr>
          <p:cNvPr id="12" name="テキスト ボックス 11">
            <a:extLst>
              <a:ext uri="{FF2B5EF4-FFF2-40B4-BE49-F238E27FC236}">
                <a16:creationId xmlns:a16="http://schemas.microsoft.com/office/drawing/2014/main" xmlns="" id="{42310EFC-692E-45B2-A993-A5DEB3D61A00}"/>
              </a:ext>
            </a:extLst>
          </p:cNvPr>
          <p:cNvSpPr txBox="1"/>
          <p:nvPr/>
        </p:nvSpPr>
        <p:spPr>
          <a:xfrm>
            <a:off x="0" y="61173"/>
            <a:ext cx="2646878" cy="830997"/>
          </a:xfrm>
          <a:prstGeom prst="rect">
            <a:avLst/>
          </a:prstGeom>
          <a:noFill/>
        </p:spPr>
        <p:txBody>
          <a:bodyPr wrap="none" rtlCol="0">
            <a:spAutoFit/>
          </a:bodyPr>
          <a:lstStyle/>
          <a:p>
            <a:r>
              <a:rPr lang="ja-JP" altLang="en-US" sz="4800" dirty="0"/>
              <a:t>現状分析</a:t>
            </a:r>
          </a:p>
        </p:txBody>
      </p:sp>
      <p:sp>
        <p:nvSpPr>
          <p:cNvPr id="2" name="スライド番号プレースホルダー 1">
            <a:extLst>
              <a:ext uri="{FF2B5EF4-FFF2-40B4-BE49-F238E27FC236}">
                <a16:creationId xmlns:a16="http://schemas.microsoft.com/office/drawing/2014/main" xmlns="" id="{3FFD6B4F-D521-44EA-B25B-76328E8506E0}"/>
              </a:ext>
            </a:extLst>
          </p:cNvPr>
          <p:cNvSpPr>
            <a:spLocks noGrp="1"/>
          </p:cNvSpPr>
          <p:nvPr>
            <p:ph type="sldNum" sz="quarter" idx="12"/>
          </p:nvPr>
        </p:nvSpPr>
        <p:spPr/>
        <p:txBody>
          <a:bodyPr/>
          <a:lstStyle/>
          <a:p>
            <a:fld id="{23DE9F7B-45CB-4F71-8B93-DBA7E176780B}" type="slidenum">
              <a:rPr lang="ja-JP" altLang="en-US" smtClean="0"/>
              <a:pPr/>
              <a:t>9</a:t>
            </a:fld>
            <a:endParaRPr lang="ja-JP" altLang="en-US"/>
          </a:p>
        </p:txBody>
      </p:sp>
    </p:spTree>
    <p:extLst>
      <p:ext uri="{BB962C8B-B14F-4D97-AF65-F5344CB8AC3E}">
        <p14:creationId xmlns:p14="http://schemas.microsoft.com/office/powerpoint/2010/main" val="701803556"/>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5320</TotalTime>
  <Words>2535</Words>
  <Application>Microsoft Office PowerPoint</Application>
  <PresentationFormat>画面に合わせる (4:3)</PresentationFormat>
  <Paragraphs>543</Paragraphs>
  <Slides>43</Slides>
  <Notes>9</Notes>
  <HiddenSlides>1</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43</vt:i4>
      </vt:variant>
    </vt:vector>
  </HeadingPairs>
  <TitlesOfParts>
    <vt:vector size="51" baseType="lpstr">
      <vt:lpstr>HG創英角ｺﾞｼｯｸUB</vt:lpstr>
      <vt:lpstr>ＭＳ Ｐゴシック</vt:lpstr>
      <vt:lpstr>ＭＳ Ｐゴシック 本文</vt:lpstr>
      <vt:lpstr>Arial</vt:lpstr>
      <vt:lpstr>Calibri</vt:lpstr>
      <vt:lpstr>Cambria Math</vt:lpstr>
      <vt:lpstr>Times New Roman</vt:lpstr>
      <vt:lpstr>Office ​​テーマ</vt:lpstr>
      <vt:lpstr>これ買っちゃおう ～感情を考慮した店頭POPの探索的研究～</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これ買っちゃおう ～非計画購買～</dc:title>
  <dc:creator>momochiyo</dc:creator>
  <cp:lastModifiedBy>MIYAKO</cp:lastModifiedBy>
  <cp:revision>607</cp:revision>
  <cp:lastPrinted>2017-12-11T06:05:53Z</cp:lastPrinted>
  <dcterms:created xsi:type="dcterms:W3CDTF">2017-10-13T14:29:42Z</dcterms:created>
  <dcterms:modified xsi:type="dcterms:W3CDTF">2017-12-12T12:14:14Z</dcterms:modified>
</cp:coreProperties>
</file>